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2" r:id="rId2"/>
  </p:sldMasterIdLst>
  <p:notesMasterIdLst>
    <p:notesMasterId r:id="rId37"/>
  </p:notesMasterIdLst>
  <p:handoutMasterIdLst>
    <p:handoutMasterId r:id="rId38"/>
  </p:handoutMasterIdLst>
  <p:sldIdLst>
    <p:sldId id="313" r:id="rId3"/>
    <p:sldId id="547" r:id="rId4"/>
    <p:sldId id="538" r:id="rId5"/>
    <p:sldId id="514" r:id="rId6"/>
    <p:sldId id="520" r:id="rId7"/>
    <p:sldId id="521" r:id="rId8"/>
    <p:sldId id="323" r:id="rId9"/>
    <p:sldId id="321" r:id="rId10"/>
    <p:sldId id="328" r:id="rId11"/>
    <p:sldId id="519" r:id="rId12"/>
    <p:sldId id="536" r:id="rId13"/>
    <p:sldId id="543" r:id="rId14"/>
    <p:sldId id="534" r:id="rId15"/>
    <p:sldId id="516" r:id="rId16"/>
    <p:sldId id="471" r:id="rId17"/>
    <p:sldId id="380" r:id="rId18"/>
    <p:sldId id="549" r:id="rId19"/>
    <p:sldId id="548" r:id="rId20"/>
    <p:sldId id="370" r:id="rId21"/>
    <p:sldId id="371" r:id="rId22"/>
    <p:sldId id="510" r:id="rId23"/>
    <p:sldId id="518" r:id="rId24"/>
    <p:sldId id="540" r:id="rId25"/>
    <p:sldId id="545" r:id="rId26"/>
    <p:sldId id="523" r:id="rId27"/>
    <p:sldId id="546" r:id="rId28"/>
    <p:sldId id="379" r:id="rId29"/>
    <p:sldId id="525" r:id="rId30"/>
    <p:sldId id="542" r:id="rId31"/>
    <p:sldId id="336" r:id="rId32"/>
    <p:sldId id="532" r:id="rId33"/>
    <p:sldId id="533" r:id="rId34"/>
    <p:sldId id="347" r:id="rId35"/>
    <p:sldId id="511" r:id="rId3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arr" initials="CM" lastIdx="2" clrIdx="0"/>
  <p:cmAuthor id="2" name="Anna Chalko" initials="AC" lastIdx="2" clrIdx="1"/>
  <p:cmAuthor id="3" name="Laura Cornhill" initials="" lastIdx="1" clrIdx="2"/>
  <p:cmAuthor id="4" name="Angela Mudford" initials="AM" lastIdx="13" clrIdx="3">
    <p:extLst>
      <p:ext uri="{19B8F6BF-5375-455C-9EA6-DF929625EA0E}">
        <p15:presenceInfo xmlns:p15="http://schemas.microsoft.com/office/powerpoint/2012/main" userId="S-1-5-21-639254919-94522723-618671499-11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B"/>
    <a:srgbClr val="0DB2E8"/>
    <a:srgbClr val="003366"/>
    <a:srgbClr val="892890"/>
    <a:srgbClr val="AADC1E"/>
    <a:srgbClr val="00A4E4"/>
    <a:srgbClr val="F7941E"/>
    <a:srgbClr val="15714A"/>
    <a:srgbClr val="41211A"/>
    <a:srgbClr val="313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A9283-301C-4BBC-A2A4-D510334E7847}" v="4" dt="2021-12-02T23:53:33.598"/>
  </p1510:revLst>
</p1510:revInfo>
</file>

<file path=ppt/tableStyles.xml><?xml version="1.0" encoding="utf-8"?>
<a:tblStyleLst xmlns:a="http://schemas.openxmlformats.org/drawingml/2006/main" def="{2C13EC56-A470-4B1A-B37C-C7B7EF356A4B}">
  <a:tblStyle styleId="{2C13EC56-A470-4B1A-B37C-C7B7EF356A4B}" styleName="VMIA Table">
    <a:wholeTbl>
      <a:tcTxStyle>
        <a:fontRef idx="minor">
          <a:scrgbClr r="0" g="51" b="102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175" cmpd="sng">
              <a:solidFill>
                <a:schemeClr val="tx2"/>
              </a:solidFill>
            </a:ln>
          </a:bottom>
          <a:insideH>
            <a:ln w="3175" cmpd="sng">
              <a:solidFill>
                <a:schemeClr val="tx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/>
        <a:schemeClr val="tx2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3792" autoAdjust="0"/>
  </p:normalViewPr>
  <p:slideViewPr>
    <p:cSldViewPr snapToGrid="0" snapToObjects="1">
      <p:cViewPr varScale="1">
        <p:scale>
          <a:sx n="107" d="100"/>
          <a:sy n="107" d="100"/>
        </p:scale>
        <p:origin x="1656" y="102"/>
      </p:cViewPr>
      <p:guideLst>
        <p:guide orient="horz" pos="275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6752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11F3C3-0AC6-F24C-8648-59F858C9E11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635F0-8CDD-7E43-8477-382B7699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0E195D-C5E9-2843-824D-1FCA7AA6923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67FF5-D6C3-024F-90B4-988BA6EB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the changing regulation of clinical care standards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funding uncertainty between Federal and State funding models and the ever increasing costs of health service delivery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gaining independent assurance of the clinical domain which is the core business of a health service.  There is clear governance in the corporate domain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Inter–Agency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the need to strategically partner with other organisations to meet service demands.  There are existing challenges to coordinating risk identification and sharing the risk between Health Services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maintaining a highly skilled workforce to meet service demand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Technology &amp; Communication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ensuring privacy</a:t>
            </a:r>
            <a:r>
              <a:rPr lang="en-AU" sz="120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confidentiality of data and avoiding fraud</a:t>
            </a:r>
            <a:endParaRPr lang="en-AU" sz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en-AU" dirty="0">
              <a:latin typeface="Aharoni" pitchFamily="2" charset="-79"/>
              <a:ea typeface="+mn-ea"/>
              <a:cs typeface="Aharoni" pitchFamily="2" charset="-79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61894" y="9479645"/>
            <a:ext cx="157094" cy="169277"/>
          </a:xfrm>
        </p:spPr>
        <p:txBody>
          <a:bodyPr/>
          <a:lstStyle/>
          <a:p>
            <a:fld id="{1C0A52C0-A488-42EF-A59B-FAFB2B5C7F12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09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Under the VGRMF </a:t>
            </a:r>
          </a:p>
          <a:p>
            <a:endParaRPr lang="en-AU" dirty="0"/>
          </a:p>
          <a:p>
            <a:r>
              <a:rPr lang="en-AU" dirty="0"/>
              <a:t>It is generally not</a:t>
            </a:r>
          </a:p>
          <a:p>
            <a:r>
              <a:rPr lang="en-AU" dirty="0"/>
              <a:t>- Public and private partnerships </a:t>
            </a:r>
          </a:p>
          <a:p>
            <a:r>
              <a:rPr lang="en-AU" dirty="0"/>
              <a:t>-Third party contractors or suppliers </a:t>
            </a:r>
          </a:p>
          <a:p>
            <a:r>
              <a:rPr lang="en-AU" dirty="0"/>
              <a:t>-Outsourced arrangement to a non government entity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Example – Fire risk </a:t>
            </a:r>
          </a:p>
          <a:p>
            <a:r>
              <a:rPr lang="en-AU" dirty="0" err="1"/>
              <a:t>Delwp</a:t>
            </a:r>
            <a:endParaRPr lang="en-AU" dirty="0"/>
          </a:p>
          <a:p>
            <a:r>
              <a:rPr lang="en-AU" dirty="0"/>
              <a:t>Parks </a:t>
            </a:r>
            <a:r>
              <a:rPr lang="en-AU" dirty="0" err="1"/>
              <a:t>vic</a:t>
            </a:r>
            <a:endParaRPr lang="en-AU" dirty="0"/>
          </a:p>
          <a:p>
            <a:r>
              <a:rPr lang="en-AU" dirty="0" err="1"/>
              <a:t>Emv</a:t>
            </a:r>
            <a:endParaRPr lang="en-AU" dirty="0"/>
          </a:p>
          <a:p>
            <a:r>
              <a:rPr lang="en-AU" dirty="0"/>
              <a:t>Councils</a:t>
            </a:r>
          </a:p>
          <a:p>
            <a:r>
              <a:rPr lang="en-AU" dirty="0" err="1"/>
              <a:t>Cfa</a:t>
            </a:r>
            <a:endParaRPr lang="en-AU" dirty="0"/>
          </a:p>
          <a:p>
            <a:r>
              <a:rPr lang="en-AU" dirty="0" err="1"/>
              <a:t>Mfb</a:t>
            </a:r>
            <a:r>
              <a:rPr lang="en-AU" dirty="0"/>
              <a:t> </a:t>
            </a:r>
          </a:p>
          <a:p>
            <a:r>
              <a:rPr lang="en-AU" dirty="0" err="1"/>
              <a:t>Vicpolice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u="sng" dirty="0"/>
              <a:t>As a board do you see shared risk relevant to your organisation? </a:t>
            </a:r>
          </a:p>
          <a:p>
            <a:endParaRPr lang="en-AU" dirty="0"/>
          </a:p>
          <a:p>
            <a:r>
              <a:rPr lang="en-AU" dirty="0"/>
              <a:t>Discussion </a:t>
            </a:r>
          </a:p>
          <a:p>
            <a:endParaRPr lang="en-AU" dirty="0"/>
          </a:p>
          <a:p>
            <a:r>
              <a:rPr lang="en-AU" dirty="0"/>
              <a:t>Department level </a:t>
            </a:r>
          </a:p>
          <a:p>
            <a:r>
              <a:rPr lang="en-AU" dirty="0"/>
              <a:t>Other CSO organisations?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8440E-6AA8-7047-8480-A1208D5577A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Some key questions to consider about risk and risk management:</a:t>
            </a:r>
          </a:p>
          <a:p>
            <a:pPr marL="0" indent="0">
              <a:buNone/>
            </a:pPr>
            <a:endParaRPr lang="en-AU" dirty="0"/>
          </a:p>
          <a:p>
            <a:pPr marL="228600" indent="-228600">
              <a:buAutoNum type="arabicPeriod"/>
            </a:pPr>
            <a:r>
              <a:rPr lang="en-AU" dirty="0"/>
              <a:t>Does risk management help you make better decisions?</a:t>
            </a:r>
          </a:p>
          <a:p>
            <a:pPr marL="228600" indent="-228600">
              <a:buAutoNum type="arabicPeriod"/>
            </a:pPr>
            <a:r>
              <a:rPr lang="en-AU" dirty="0"/>
              <a:t>Does</a:t>
            </a:r>
            <a:r>
              <a:rPr lang="en-AU" baseline="0" dirty="0"/>
              <a:t> it assist you to achieve your objectives?</a:t>
            </a:r>
          </a:p>
          <a:p>
            <a:pPr marL="228600" indent="-228600">
              <a:buAutoNum type="arabicPeriod"/>
            </a:pPr>
            <a:r>
              <a:rPr lang="en-AU" baseline="0" dirty="0"/>
              <a:t>Is it helping you to strengthen your governance role?</a:t>
            </a:r>
          </a:p>
          <a:p>
            <a:pPr marL="228600" indent="-228600">
              <a:buAutoNum type="arabicPeriod"/>
            </a:pPr>
            <a:endParaRPr lang="en-AU" baseline="0" dirty="0"/>
          </a:p>
          <a:p>
            <a:pPr marL="228600" indent="-228600">
              <a:buAutoNum type="arabicPeriod"/>
            </a:pPr>
            <a:r>
              <a:rPr lang="en-AU" baseline="0" dirty="0"/>
              <a:t>Activity: Draw a picture of what risk looks like to you</a:t>
            </a:r>
          </a:p>
          <a:p>
            <a:pPr marL="228600" indent="-228600">
              <a:buAutoNum type="arabicPeriod"/>
            </a:pPr>
            <a:r>
              <a:rPr lang="en-AU" baseline="0" dirty="0"/>
              <a:t>Question:  Tell me why you think risk/risk management is like that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61894" y="9479645"/>
            <a:ext cx="78548" cy="169277"/>
          </a:xfrm>
        </p:spPr>
        <p:txBody>
          <a:bodyPr/>
          <a:lstStyle/>
          <a:p>
            <a:fld id="{1C0A52C0-A488-42EF-A59B-FAFB2B5C7F12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the changing regulation of clinical care standards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funding uncertainty between Federal and State funding models and the ever increasing costs of health service delivery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gaining independent assurance of the clinical domain which is the core business of a health service.  There is clear governance in the corporate domain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Inter–Agency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the need to strategically partner with other organisations to meet service demands.  There are existing challenges to coordinating risk identification and sharing the risk between Health Services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maintaining a highly skilled workforce to meet service demand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Technology &amp; Communication Risks </a:t>
            </a:r>
            <a:r>
              <a:rPr lang="en-AU"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related to ensuring privacy</a:t>
            </a:r>
            <a:r>
              <a:rPr lang="en-AU" sz="120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confidentiality of data and avoiding fraud</a:t>
            </a:r>
            <a:endParaRPr lang="en-AU" sz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en-AU" dirty="0">
              <a:latin typeface="Aharoni" pitchFamily="2" charset="-79"/>
              <a:ea typeface="+mn-ea"/>
              <a:cs typeface="Aharoni" pitchFamily="2" charset="-79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61894" y="9479645"/>
            <a:ext cx="157094" cy="169277"/>
          </a:xfrm>
        </p:spPr>
        <p:txBody>
          <a:bodyPr/>
          <a:lstStyle/>
          <a:p>
            <a:fld id="{1C0A52C0-A488-42EF-A59B-FAFB2B5C7F1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10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82638"/>
            <a:ext cx="5846763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AU" baseline="0" dirty="0"/>
          </a:p>
          <a:p>
            <a:endParaRPr lang="en-AU" dirty="0"/>
          </a:p>
          <a:p>
            <a:pPr marL="196344" lvl="1"/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A52C0-A488-42EF-A59B-FAFB2B5C7F1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46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82638"/>
            <a:ext cx="5846763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AU" baseline="0" dirty="0"/>
          </a:p>
          <a:p>
            <a:endParaRPr lang="en-AU" dirty="0"/>
          </a:p>
          <a:p>
            <a:pPr marL="196344" lvl="1"/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A52C0-A488-42EF-A59B-FAFB2B5C7F1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380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82638"/>
            <a:ext cx="5846763" cy="438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AU" baseline="0" dirty="0"/>
          </a:p>
          <a:p>
            <a:endParaRPr lang="en-AU" dirty="0"/>
          </a:p>
          <a:p>
            <a:pPr marL="196344" lvl="1"/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A52C0-A488-42EF-A59B-FAFB2B5C7F1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8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bg2">
              <a:lumMod val="90000"/>
            </a:schemeClr>
          </a:solidFill>
        </p:spPr>
        <p:txBody>
          <a:bodyPr lIns="360000" tIns="54000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IMPORTANT: Once your image has been inserted, right-click on the image and select SEND TO BACK. This will ensure the Victoria State Logo appears at the bottom right.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4000" y="2030399"/>
            <a:ext cx="3438000" cy="1447200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1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000" y="3632400"/>
            <a:ext cx="3438000" cy="6552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6163200"/>
            <a:ext cx="1440000" cy="216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webaddress</a:t>
            </a:r>
            <a:r>
              <a:rPr lang="en-US" dirty="0"/>
              <a:t> </a:t>
            </a:r>
          </a:p>
        </p:txBody>
      </p:sp>
      <p:pic>
        <p:nvPicPr>
          <p:cNvPr id="14" name="Picture 13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5526"/>
            <a:ext cx="1008112" cy="33603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635600" y="5803200"/>
            <a:ext cx="964800" cy="54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9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5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63408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14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525963"/>
          </a:xfrm>
        </p:spPr>
        <p:txBody>
          <a:bodyPr/>
          <a:lstStyle>
            <a:lvl1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569992" y="-601864"/>
            <a:ext cx="2840875" cy="4835975"/>
            <a:chOff x="569992" y="-881264"/>
            <a:chExt cx="2840875" cy="483597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88105" y="-881264"/>
              <a:ext cx="2806226" cy="4835975"/>
            </a:xfrm>
            <a:custGeom>
              <a:avLst/>
              <a:gdLst/>
              <a:ahLst/>
              <a:cxnLst/>
              <a:rect l="l" t="t" r="r" b="b"/>
              <a:pathLst>
                <a:path w="2806226" h="4835975">
                  <a:moveTo>
                    <a:pt x="0" y="0"/>
                  </a:moveTo>
                  <a:lnTo>
                    <a:pt x="2806226" y="0"/>
                  </a:lnTo>
                  <a:lnTo>
                    <a:pt x="2806226" y="4441586"/>
                  </a:lnTo>
                  <a:lnTo>
                    <a:pt x="0" y="4835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21120000">
              <a:off x="569992" y="3695682"/>
              <a:ext cx="2840875" cy="61643"/>
            </a:xfrm>
            <a:custGeom>
              <a:avLst/>
              <a:gdLst/>
              <a:ahLst/>
              <a:cxnLst/>
              <a:rect l="l" t="t" r="r" b="b"/>
              <a:pathLst>
                <a:path w="2840875" h="61643">
                  <a:moveTo>
                    <a:pt x="2840875" y="11337"/>
                  </a:moveTo>
                  <a:lnTo>
                    <a:pt x="2833805" y="61643"/>
                  </a:lnTo>
                  <a:lnTo>
                    <a:pt x="0" y="61643"/>
                  </a:lnTo>
                  <a:lnTo>
                    <a:pt x="8664" y="0"/>
                  </a:lnTo>
                  <a:lnTo>
                    <a:pt x="8664" y="0"/>
                  </a:lnTo>
                  <a:lnTo>
                    <a:pt x="7071" y="11337"/>
                  </a:lnTo>
                  <a:close/>
                </a:path>
              </a:pathLst>
            </a:custGeom>
            <a:solidFill>
              <a:srgbClr val="00A4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941" y="6020432"/>
            <a:ext cx="828322" cy="4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3007" y="1116000"/>
            <a:ext cx="2126526" cy="1421719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0" i="0" baseline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3007" y="2664000"/>
            <a:ext cx="2126526" cy="54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2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5" name="Picture 4" descr="VMIA-Logo-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07" y="347430"/>
            <a:ext cx="998472" cy="332824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13006" y="3428539"/>
            <a:ext cx="2127600" cy="36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0400" y="3276000"/>
            <a:ext cx="160143" cy="0"/>
          </a:xfrm>
          <a:prstGeom prst="line">
            <a:avLst/>
          </a:prstGeom>
          <a:ln w="12700">
            <a:solidFill>
              <a:srgbClr val="00A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9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445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84085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9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40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79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356000" y="1908000"/>
            <a:ext cx="4320000" cy="4320000"/>
          </a:xfrm>
        </p:spPr>
        <p:txBody>
          <a:bodyPr lIns="0" tIns="0" rIns="0" bIns="0" anchor="ctr" anchorCtr="1"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3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108000" tIns="108000" rIns="108000" bIns="108000" anchor="t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19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676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31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07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982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 r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6683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56000" y="1908000"/>
            <a:ext cx="4320000" cy="4320000"/>
          </a:xfrm>
        </p:spPr>
        <p:txBody>
          <a:bodyPr lIns="108000" tIns="108000" rIns="108000" bIns="108000" anchor="t" anchorCtr="0"/>
          <a:lstStyle>
            <a:lvl1pPr algn="ctr">
              <a:defRPr/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7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2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3999" cy="1606549"/>
          </a:xfrm>
          <a:prstGeom prst="rect">
            <a:avLst/>
          </a:prstGeom>
          <a:gradFill flip="none" rotWithShape="1">
            <a:gsLst>
              <a:gs pos="100000">
                <a:srgbClr val="00AADC"/>
              </a:gs>
              <a:gs pos="0">
                <a:srgbClr val="0033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003366"/>
                  </a:gs>
                  <a:gs pos="100000">
                    <a:srgbClr val="00AADC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59" y="604699"/>
            <a:ext cx="997708" cy="336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5" r:id="rId3"/>
    <p:sldLayoutId id="2147483706" r:id="rId4"/>
    <p:sldLayoutId id="2147483694" r:id="rId5"/>
    <p:sldLayoutId id="2147483707" r:id="rId6"/>
    <p:sldLayoutId id="2147483695" r:id="rId7"/>
    <p:sldLayoutId id="2147483710" r:id="rId8"/>
    <p:sldLayoutId id="2147483711" r:id="rId9"/>
    <p:sldLayoutId id="2147483709" r:id="rId10"/>
    <p:sldLayoutId id="2147483696" r:id="rId11"/>
    <p:sldLayoutId id="2147483708" r:id="rId12"/>
    <p:sldLayoutId id="2147483689" r:id="rId13"/>
    <p:sldLayoutId id="2147483726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bg1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3999" cy="16065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VMIA-Logo-00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55200"/>
            <a:ext cx="9144002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7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tx2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CF9AA-1D46-4826-8D91-9B993DBE6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995" y="0"/>
            <a:ext cx="47620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38960"/>
            <a:ext cx="3438000" cy="22888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/>
              <a:t>Risk Identification and Management Program (RIMP) </a:t>
            </a:r>
            <a:br>
              <a:rPr lang="en-US" sz="1600" dirty="0"/>
            </a:br>
            <a:r>
              <a:rPr lang="en-US" sz="1600" dirty="0"/>
              <a:t>for VMIA Clients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Phase One</a:t>
            </a:r>
            <a:br>
              <a:rPr lang="en-US" dirty="0"/>
            </a:br>
            <a:r>
              <a:rPr lang="en-US" dirty="0"/>
              <a:t>Risk Identification and Analysis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vmia.vic.gov.au</a:t>
            </a:r>
            <a:endParaRPr lang="en-AU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 b="737"/>
          <a:stretch>
            <a:fillRect/>
          </a:stretch>
        </p:blipFill>
        <p:spPr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554703-365A-45B8-B351-71262C7EE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" y="4282640"/>
            <a:ext cx="3438000" cy="655200"/>
          </a:xfrm>
        </p:spPr>
        <p:txBody>
          <a:bodyPr anchor="b" anchorCtr="0"/>
          <a:lstStyle/>
          <a:p>
            <a:r>
              <a:rPr lang="en-US" dirty="0"/>
              <a:t>&lt;Month&gt; 2021</a:t>
            </a:r>
          </a:p>
        </p:txBody>
      </p:sp>
    </p:spTree>
    <p:extLst>
      <p:ext uri="{BB962C8B-B14F-4D97-AF65-F5344CB8AC3E}">
        <p14:creationId xmlns:p14="http://schemas.microsoft.com/office/powerpoint/2010/main" val="70694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Benefits of risk management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8DF5BB50-3F16-40FC-BFAF-C9C9E8AB8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3" r="25608"/>
          <a:stretch/>
        </p:blipFill>
        <p:spPr>
          <a:xfrm>
            <a:off x="2411604" y="1770901"/>
            <a:ext cx="4616404" cy="4961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00ED2-B5EC-4002-BB6F-E5C7FC07286A}"/>
              </a:ext>
            </a:extLst>
          </p:cNvPr>
          <p:cNvSpPr/>
          <p:nvPr/>
        </p:nvSpPr>
        <p:spPr>
          <a:xfrm>
            <a:off x="1753508" y="1637878"/>
            <a:ext cx="5636992" cy="51849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794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Organisational</a:t>
            </a:r>
            <a:r>
              <a:rPr lang="en-US" sz="4400" b="0" cap="none" spc="0" dirty="0">
                <a:ln w="0"/>
                <a:solidFill>
                  <a:srgbClr val="F794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802E1-0478-4863-A689-078B02B60295}"/>
              </a:ext>
            </a:extLst>
          </p:cNvPr>
          <p:cNvSpPr/>
          <p:nvPr/>
        </p:nvSpPr>
        <p:spPr>
          <a:xfrm rot="10800000">
            <a:off x="1905908" y="1669702"/>
            <a:ext cx="5636992" cy="51849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794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Organisational</a:t>
            </a:r>
            <a:r>
              <a:rPr lang="en-US" sz="4400" b="0" cap="none" spc="0" dirty="0">
                <a:ln w="0"/>
                <a:solidFill>
                  <a:srgbClr val="F794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21723-05A5-4BEF-8B6E-8F0206C2D656}"/>
              </a:ext>
            </a:extLst>
          </p:cNvPr>
          <p:cNvSpPr txBox="1"/>
          <p:nvPr/>
        </p:nvSpPr>
        <p:spPr>
          <a:xfrm>
            <a:off x="3383918" y="2857817"/>
            <a:ext cx="2560320" cy="461665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n-lt"/>
              </a:rPr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23116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54946-1740-4116-8DB7-A81C33A6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risk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BB5C5-3176-47AE-A223-E191ADA4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90835-1E6A-44F5-B300-43EB589DD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7B68AE-37DD-4959-8816-32C3B921A30B}"/>
              </a:ext>
            </a:extLst>
          </p:cNvPr>
          <p:cNvGrpSpPr/>
          <p:nvPr/>
        </p:nvGrpSpPr>
        <p:grpSpPr>
          <a:xfrm>
            <a:off x="333633" y="1673859"/>
            <a:ext cx="8134178" cy="4676141"/>
            <a:chOff x="885713" y="1857079"/>
            <a:chExt cx="7209620" cy="4506013"/>
          </a:xfrm>
        </p:grpSpPr>
        <p:sp>
          <p:nvSpPr>
            <p:cNvPr id="24" name="Shape 23">
              <a:extLst>
                <a:ext uri="{FF2B5EF4-FFF2-40B4-BE49-F238E27FC236}">
                  <a16:creationId xmlns:a16="http://schemas.microsoft.com/office/drawing/2014/main" id="{6E5A05E4-EE21-445D-93BE-CC44E7DEB87F}"/>
                </a:ext>
              </a:extLst>
            </p:cNvPr>
            <p:cNvSpPr/>
            <p:nvPr/>
          </p:nvSpPr>
          <p:spPr>
            <a:xfrm>
              <a:off x="885713" y="1857079"/>
              <a:ext cx="7209620" cy="450601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00A4E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C1E748-9741-487F-B3B3-B262D2B47A62}"/>
                </a:ext>
              </a:extLst>
            </p:cNvPr>
            <p:cNvSpPr/>
            <p:nvPr/>
          </p:nvSpPr>
          <p:spPr>
            <a:xfrm>
              <a:off x="1801334" y="4967129"/>
              <a:ext cx="187450" cy="1874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8F07B1-0C16-495E-85E6-5BFD17387197}"/>
                </a:ext>
              </a:extLst>
            </p:cNvPr>
            <p:cNvSpPr/>
            <p:nvPr/>
          </p:nvSpPr>
          <p:spPr>
            <a:xfrm>
              <a:off x="1895059" y="5193891"/>
              <a:ext cx="2265375" cy="902870"/>
            </a:xfrm>
            <a:custGeom>
              <a:avLst/>
              <a:gdLst>
                <a:gd name="connsiteX0" fmla="*/ 0 w 1679841"/>
                <a:gd name="connsiteY0" fmla="*/ 0 h 1302237"/>
                <a:gd name="connsiteX1" fmla="*/ 1679841 w 1679841"/>
                <a:gd name="connsiteY1" fmla="*/ 0 h 1302237"/>
                <a:gd name="connsiteX2" fmla="*/ 1679841 w 1679841"/>
                <a:gd name="connsiteY2" fmla="*/ 1302237 h 1302237"/>
                <a:gd name="connsiteX3" fmla="*/ 0 w 1679841"/>
                <a:gd name="connsiteY3" fmla="*/ 1302237 h 1302237"/>
                <a:gd name="connsiteX4" fmla="*/ 0 w 1679841"/>
                <a:gd name="connsiteY4" fmla="*/ 0 h 13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841" h="1302237">
                  <a:moveTo>
                    <a:pt x="0" y="0"/>
                  </a:moveTo>
                  <a:lnTo>
                    <a:pt x="1679841" y="0"/>
                  </a:lnTo>
                  <a:lnTo>
                    <a:pt x="1679841" y="1302237"/>
                  </a:lnTo>
                  <a:lnTo>
                    <a:pt x="0" y="1302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36000" rIns="36000" bIns="360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000" kern="1200" dirty="0"/>
                <a:t>Transactional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600" kern="1200" dirty="0"/>
                <a:t>Focus is on the day-to- day management of risks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8C7258-DA91-425D-BF96-A96574EFD37D}"/>
                </a:ext>
              </a:extLst>
            </p:cNvPr>
            <p:cNvSpPr/>
            <p:nvPr/>
          </p:nvSpPr>
          <p:spPr>
            <a:xfrm>
              <a:off x="3455942" y="3742394"/>
              <a:ext cx="338852" cy="3388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1E0F99-97A1-4D46-A44A-E2D7F3740110}"/>
                </a:ext>
              </a:extLst>
            </p:cNvPr>
            <p:cNvSpPr/>
            <p:nvPr/>
          </p:nvSpPr>
          <p:spPr>
            <a:xfrm>
              <a:off x="3647141" y="4253001"/>
              <a:ext cx="2170212" cy="1205034"/>
            </a:xfrm>
            <a:custGeom>
              <a:avLst/>
              <a:gdLst>
                <a:gd name="connsiteX0" fmla="*/ 0 w 1730308"/>
                <a:gd name="connsiteY0" fmla="*/ 0 h 2451271"/>
                <a:gd name="connsiteX1" fmla="*/ 1730308 w 1730308"/>
                <a:gd name="connsiteY1" fmla="*/ 0 h 2451271"/>
                <a:gd name="connsiteX2" fmla="*/ 1730308 w 1730308"/>
                <a:gd name="connsiteY2" fmla="*/ 2451271 h 2451271"/>
                <a:gd name="connsiteX3" fmla="*/ 0 w 1730308"/>
                <a:gd name="connsiteY3" fmla="*/ 2451271 h 2451271"/>
                <a:gd name="connsiteX4" fmla="*/ 0 w 1730308"/>
                <a:gd name="connsiteY4" fmla="*/ 0 h 245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308" h="2451271">
                  <a:moveTo>
                    <a:pt x="0" y="0"/>
                  </a:moveTo>
                  <a:lnTo>
                    <a:pt x="1730308" y="0"/>
                  </a:lnTo>
                  <a:lnTo>
                    <a:pt x="1730308" y="2451271"/>
                  </a:lnTo>
                  <a:lnTo>
                    <a:pt x="0" y="24512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36000" rIns="36000" bIns="360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000" kern="1200" dirty="0"/>
                <a:t>Operational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600" kern="1200" dirty="0"/>
                <a:t>Focus is on governance, systems and processes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0DF3D8-B2D7-4CEE-B6ED-5B55545568F3}"/>
                </a:ext>
              </a:extLst>
            </p:cNvPr>
            <p:cNvSpPr/>
            <p:nvPr/>
          </p:nvSpPr>
          <p:spPr>
            <a:xfrm>
              <a:off x="5445798" y="2997100"/>
              <a:ext cx="468625" cy="4686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736A9A7-1F4D-4432-B058-D6404B834BF8}"/>
              </a:ext>
            </a:extLst>
          </p:cNvPr>
          <p:cNvSpPr/>
          <p:nvPr/>
        </p:nvSpPr>
        <p:spPr>
          <a:xfrm rot="13198663">
            <a:off x="9096" y="5369332"/>
            <a:ext cx="1296000" cy="1152000"/>
          </a:xfrm>
          <a:prstGeom prst="triangle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F521C4-F084-4659-A86B-9760773BFF45}"/>
              </a:ext>
            </a:extLst>
          </p:cNvPr>
          <p:cNvSpPr/>
          <p:nvPr/>
        </p:nvSpPr>
        <p:spPr>
          <a:xfrm>
            <a:off x="5742861" y="3623468"/>
            <a:ext cx="2724950" cy="1915320"/>
          </a:xfrm>
          <a:custGeom>
            <a:avLst/>
            <a:gdLst>
              <a:gd name="connsiteX0" fmla="*/ 0 w 2699299"/>
              <a:gd name="connsiteY0" fmla="*/ 0 h 792001"/>
              <a:gd name="connsiteX1" fmla="*/ 2699299 w 2699299"/>
              <a:gd name="connsiteY1" fmla="*/ 0 h 792001"/>
              <a:gd name="connsiteX2" fmla="*/ 2699299 w 2699299"/>
              <a:gd name="connsiteY2" fmla="*/ 792001 h 792001"/>
              <a:gd name="connsiteX3" fmla="*/ 0 w 2699299"/>
              <a:gd name="connsiteY3" fmla="*/ 792001 h 792001"/>
              <a:gd name="connsiteX4" fmla="*/ 0 w 2699299"/>
              <a:gd name="connsiteY4" fmla="*/ 0 h 7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299" h="792001">
                <a:moveTo>
                  <a:pt x="0" y="0"/>
                </a:moveTo>
                <a:lnTo>
                  <a:pt x="2699299" y="0"/>
                </a:lnTo>
                <a:lnTo>
                  <a:pt x="2699299" y="792001"/>
                </a:lnTo>
                <a:lnTo>
                  <a:pt x="0" y="7920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36000" bIns="360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000" kern="1200" dirty="0"/>
              <a:t>Strategic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1600" kern="1200" dirty="0"/>
              <a:t>Focus is on corporate objectives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1600" dirty="0"/>
              <a:t>Longer term</a:t>
            </a:r>
            <a:endParaRPr lang="en-AU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1600" dirty="0"/>
              <a:t>Assist in decis</a:t>
            </a:r>
            <a:r>
              <a:rPr lang="en-AU" sz="1600" kern="1200" dirty="0"/>
              <a:t>ion making and building resilience</a:t>
            </a:r>
          </a:p>
        </p:txBody>
      </p:sp>
    </p:spTree>
    <p:extLst>
      <p:ext uri="{BB962C8B-B14F-4D97-AF65-F5344CB8AC3E}">
        <p14:creationId xmlns:p14="http://schemas.microsoft.com/office/powerpoint/2010/main" val="251526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6BC05-80CB-46AF-B502-D1D5188740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dirty="0"/>
              <a:t>Risk (and opportunities) categories</a:t>
            </a:r>
            <a:endParaRPr lang="en-AU" dirty="0">
              <a:highlight>
                <a:srgbClr val="FF00FF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28D2C-7D35-421B-8319-4139F56AA27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664756" y="-203064"/>
            <a:ext cx="3814489" cy="8782570"/>
            <a:chOff x="4135040" y="1398618"/>
            <a:chExt cx="2370443" cy="545776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2894A0-34C6-453D-A309-F2B293228C9B}"/>
                </a:ext>
              </a:extLst>
            </p:cNvPr>
            <p:cNvSpPr/>
            <p:nvPr/>
          </p:nvSpPr>
          <p:spPr>
            <a:xfrm>
              <a:off x="5112941" y="13986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Governance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819A19-7382-4B90-99D6-D496550A7061}"/>
                </a:ext>
              </a:extLst>
            </p:cNvPr>
            <p:cNvSpPr/>
            <p:nvPr/>
          </p:nvSpPr>
          <p:spPr>
            <a:xfrm>
              <a:off x="4135040" y="13986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5809"/>
                <a:satOff val="-2869"/>
                <a:lumOff val="-1622"/>
                <a:alphaOff val="0"/>
              </a:schemeClr>
            </a:fillRef>
            <a:effectRef idx="0">
              <a:schemeClr val="accent5">
                <a:hueOff val="1525809"/>
                <a:satOff val="-2869"/>
                <a:lumOff val="-16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Infrastructure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3CB8AF-33D7-4C75-A004-646A26BE5919}"/>
                </a:ext>
              </a:extLst>
            </p:cNvPr>
            <p:cNvSpPr/>
            <p:nvPr/>
          </p:nvSpPr>
          <p:spPr>
            <a:xfrm>
              <a:off x="4622117" y="22820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1617"/>
                <a:satOff val="-5739"/>
                <a:lumOff val="-3244"/>
                <a:alphaOff val="0"/>
              </a:schemeClr>
            </a:fillRef>
            <a:effectRef idx="0">
              <a:schemeClr val="accent5">
                <a:hueOff val="3051617"/>
                <a:satOff val="-5739"/>
                <a:lumOff val="-32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Financial sustainability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17534D-97D0-49AB-A18F-7B192B1E7A69}"/>
                </a:ext>
              </a:extLst>
            </p:cNvPr>
            <p:cNvSpPr/>
            <p:nvPr/>
          </p:nvSpPr>
          <p:spPr>
            <a:xfrm>
              <a:off x="5600018" y="22820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577426"/>
                <a:satOff val="-8608"/>
                <a:lumOff val="-4867"/>
                <a:alphaOff val="0"/>
              </a:schemeClr>
            </a:fillRef>
            <a:effectRef idx="0">
              <a:schemeClr val="accent5">
                <a:hueOff val="4577426"/>
                <a:satOff val="-8608"/>
                <a:lumOff val="-48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Reputation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D5FC1F-55DE-4194-B786-7CBEB5B8D33D}"/>
                </a:ext>
              </a:extLst>
            </p:cNvPr>
            <p:cNvSpPr/>
            <p:nvPr/>
          </p:nvSpPr>
          <p:spPr>
            <a:xfrm>
              <a:off x="5112941" y="31654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103235"/>
                <a:satOff val="-11478"/>
                <a:lumOff val="-6489"/>
                <a:alphaOff val="0"/>
              </a:schemeClr>
            </a:fillRef>
            <a:effectRef idx="0">
              <a:schemeClr val="accent5">
                <a:hueOff val="6103235"/>
                <a:satOff val="-11478"/>
                <a:lumOff val="-6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Organisational culture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7B032B2-0FC5-430D-A1EB-25AE8CF9E8AE}"/>
                </a:ext>
              </a:extLst>
            </p:cNvPr>
            <p:cNvSpPr/>
            <p:nvPr/>
          </p:nvSpPr>
          <p:spPr>
            <a:xfrm>
              <a:off x="4135040" y="31654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29044"/>
                <a:satOff val="-14347"/>
                <a:lumOff val="-8111"/>
                <a:alphaOff val="0"/>
              </a:schemeClr>
            </a:fillRef>
            <a:effectRef idx="0">
              <a:schemeClr val="accent5">
                <a:hueOff val="7629044"/>
                <a:satOff val="-14347"/>
                <a:lumOff val="-81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dirty="0"/>
                <a:t>Environment</a:t>
              </a:r>
              <a:endParaRPr lang="en-AU" sz="1400" b="1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E1B45A-0CB8-4A51-B037-FAA56DCE972C}"/>
                </a:ext>
              </a:extLst>
            </p:cNvPr>
            <p:cNvSpPr/>
            <p:nvPr/>
          </p:nvSpPr>
          <p:spPr>
            <a:xfrm>
              <a:off x="4622117" y="40488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154852"/>
                <a:satOff val="-17217"/>
                <a:lumOff val="-9733"/>
                <a:alphaOff val="0"/>
              </a:schemeClr>
            </a:fillRef>
            <a:effectRef idx="0">
              <a:schemeClr val="accent5">
                <a:hueOff val="9154852"/>
                <a:satOff val="-17217"/>
                <a:lumOff val="-97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Relationship management, including shared risk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F52413-25A1-4CAE-846E-3544CE6982DB}"/>
                </a:ext>
              </a:extLst>
            </p:cNvPr>
            <p:cNvSpPr/>
            <p:nvPr/>
          </p:nvSpPr>
          <p:spPr>
            <a:xfrm>
              <a:off x="5600018" y="40488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680661"/>
                <a:satOff val="-20086"/>
                <a:lumOff val="-11355"/>
                <a:alphaOff val="0"/>
              </a:schemeClr>
            </a:fillRef>
            <a:effectRef idx="0">
              <a:schemeClr val="accent5">
                <a:hueOff val="10680661"/>
                <a:satOff val="-20086"/>
                <a:lumOff val="-11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Political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578AD-4156-4E39-AF7E-837ADEE70CBF}"/>
                </a:ext>
              </a:extLst>
            </p:cNvPr>
            <p:cNvSpPr/>
            <p:nvPr/>
          </p:nvSpPr>
          <p:spPr>
            <a:xfrm>
              <a:off x="5112941" y="49322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206470"/>
                <a:satOff val="-22956"/>
                <a:lumOff val="-12977"/>
                <a:alphaOff val="0"/>
              </a:schemeClr>
            </a:fillRef>
            <a:effectRef idx="0">
              <a:schemeClr val="accent5">
                <a:hueOff val="12206470"/>
                <a:satOff val="-22956"/>
                <a:lumOff val="-129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Workforce, clients and community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90B81F-F8E5-4930-A318-1461DA9BBC67}"/>
                </a:ext>
              </a:extLst>
            </p:cNvPr>
            <p:cNvSpPr/>
            <p:nvPr/>
          </p:nvSpPr>
          <p:spPr>
            <a:xfrm>
              <a:off x="4135040" y="49322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3732278"/>
                <a:satOff val="-25825"/>
                <a:lumOff val="-14600"/>
                <a:alphaOff val="0"/>
              </a:schemeClr>
            </a:fillRef>
            <a:effectRef idx="0">
              <a:schemeClr val="accent5">
                <a:hueOff val="13732278"/>
                <a:satOff val="-25825"/>
                <a:lumOff val="-146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Safety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EF69ED0-A259-4CF2-BF4A-0067CAD3647A}"/>
                </a:ext>
              </a:extLst>
            </p:cNvPr>
            <p:cNvSpPr/>
            <p:nvPr/>
          </p:nvSpPr>
          <p:spPr>
            <a:xfrm>
              <a:off x="4622117" y="58156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58087"/>
                <a:satOff val="-28695"/>
                <a:lumOff val="-16222"/>
                <a:alphaOff val="0"/>
              </a:schemeClr>
            </a:fillRef>
            <a:effectRef idx="0">
              <a:schemeClr val="accent5">
                <a:hueOff val="15258087"/>
                <a:satOff val="-28695"/>
                <a:lumOff val="-162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Technology and communications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31B70DC-1C0A-42FD-8976-59831DFC7511}"/>
                </a:ext>
              </a:extLst>
            </p:cNvPr>
            <p:cNvSpPr/>
            <p:nvPr/>
          </p:nvSpPr>
          <p:spPr>
            <a:xfrm>
              <a:off x="5600018" y="58156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  <a:solidFill>
              <a:srgbClr val="8928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783896"/>
                <a:satOff val="-31564"/>
                <a:lumOff val="-17844"/>
                <a:alphaOff val="0"/>
              </a:schemeClr>
            </a:fillRef>
            <a:effectRef idx="0">
              <a:schemeClr val="accent5">
                <a:hueOff val="16783896"/>
                <a:satOff val="-31564"/>
                <a:lumOff val="-178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Legal and compliance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4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five domains of governance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8E4D3EB-69B8-4A0A-848F-06285E2F8BC7}"/>
              </a:ext>
            </a:extLst>
          </p:cNvPr>
          <p:cNvSpPr txBox="1">
            <a:spLocks/>
          </p:cNvSpPr>
          <p:nvPr/>
        </p:nvSpPr>
        <p:spPr>
          <a:xfrm>
            <a:off x="647999" y="2393338"/>
            <a:ext cx="3612274" cy="378092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Five domains of governance</a:t>
            </a:r>
          </a:p>
          <a:p>
            <a:pPr lvl="3">
              <a:spcAft>
                <a:spcPts val="500"/>
              </a:spcAft>
            </a:pPr>
            <a:r>
              <a:rPr lang="en-AU" dirty="0"/>
              <a:t>Leadership and culture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Visible, ethical and accountable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Open to bad news</a:t>
            </a:r>
          </a:p>
          <a:p>
            <a:pPr lvl="3">
              <a:spcAft>
                <a:spcPts val="500"/>
              </a:spcAft>
            </a:pPr>
            <a:r>
              <a:rPr lang="en-AU" dirty="0"/>
              <a:t>Partnerships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Clients, families and the community are involved</a:t>
            </a:r>
          </a:p>
          <a:p>
            <a:pPr lvl="3">
              <a:spcAft>
                <a:spcPts val="500"/>
              </a:spcAft>
            </a:pPr>
            <a:r>
              <a:rPr lang="en-AU" dirty="0"/>
              <a:t>Workforce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Engaged and appropriately trained staff</a:t>
            </a:r>
          </a:p>
          <a:p>
            <a:pPr lvl="3">
              <a:spcAft>
                <a:spcPts val="500"/>
              </a:spcAft>
            </a:pPr>
            <a:r>
              <a:rPr lang="en-AU" dirty="0"/>
              <a:t>Risk management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Understand areas of risk including: financial, legal/compliance</a:t>
            </a:r>
          </a:p>
          <a:p>
            <a:pPr lvl="3">
              <a:spcAft>
                <a:spcPts val="500"/>
              </a:spcAft>
            </a:pPr>
            <a:r>
              <a:rPr lang="en-AU" dirty="0"/>
              <a:t>Operational practice</a:t>
            </a:r>
          </a:p>
          <a:p>
            <a:pPr lvl="4">
              <a:spcAft>
                <a:spcPts val="500"/>
              </a:spcAft>
            </a:pPr>
            <a:r>
              <a:rPr lang="en-AU" dirty="0"/>
              <a:t>Appropriate systems, knowledge, skills,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400EB-5800-4547-BF54-9751BD22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766" y="1922976"/>
            <a:ext cx="4637063" cy="43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8C1FD-DC30-461F-804B-5B19DBEA13B1}"/>
              </a:ext>
            </a:extLst>
          </p:cNvPr>
          <p:cNvSpPr txBox="1"/>
          <p:nvPr/>
        </p:nvSpPr>
        <p:spPr>
          <a:xfrm>
            <a:off x="6513689" y="6357167"/>
            <a:ext cx="263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1000" dirty="0">
                <a:latin typeface="+mn-lt"/>
              </a:rPr>
              <a:t>Based on: Safer Care Victoria (2017)</a:t>
            </a:r>
          </a:p>
          <a:p>
            <a:pPr marL="0" indent="0" algn="r">
              <a:buNone/>
            </a:pPr>
            <a:r>
              <a:rPr lang="en-US" sz="1000" i="1" dirty="0">
                <a:latin typeface="+mn-lt"/>
              </a:rPr>
              <a:t>Delivering high-quality healthcare</a:t>
            </a:r>
          </a:p>
        </p:txBody>
      </p:sp>
    </p:spTree>
    <p:extLst>
      <p:ext uri="{BB962C8B-B14F-4D97-AF65-F5344CB8AC3E}">
        <p14:creationId xmlns:p14="http://schemas.microsoft.com/office/powerpoint/2010/main" val="304025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54946-1740-4116-8DB7-A81C33A6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Patient safety themes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BB5C5-3176-47AE-A223-E191ADA4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90835-1E6A-44F5-B300-43EB589DD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BBF4A67-2DA8-4B66-A4FE-CD9016CFCB7C}"/>
              </a:ext>
            </a:extLst>
          </p:cNvPr>
          <p:cNvSpPr/>
          <p:nvPr/>
        </p:nvSpPr>
        <p:spPr>
          <a:xfrm>
            <a:off x="1503646" y="4352078"/>
            <a:ext cx="1717863" cy="1474837"/>
          </a:xfrm>
          <a:custGeom>
            <a:avLst/>
            <a:gdLst>
              <a:gd name="connsiteX0" fmla="*/ 0 w 1717863"/>
              <a:gd name="connsiteY0" fmla="*/ 737419 h 1474837"/>
              <a:gd name="connsiteX1" fmla="*/ 368709 w 1717863"/>
              <a:gd name="connsiteY1" fmla="*/ 0 h 1474837"/>
              <a:gd name="connsiteX2" fmla="*/ 1349154 w 1717863"/>
              <a:gd name="connsiteY2" fmla="*/ 0 h 1474837"/>
              <a:gd name="connsiteX3" fmla="*/ 1717863 w 1717863"/>
              <a:gd name="connsiteY3" fmla="*/ 737419 h 1474837"/>
              <a:gd name="connsiteX4" fmla="*/ 1349154 w 1717863"/>
              <a:gd name="connsiteY4" fmla="*/ 1474837 h 1474837"/>
              <a:gd name="connsiteX5" fmla="*/ 368709 w 1717863"/>
              <a:gd name="connsiteY5" fmla="*/ 1474837 h 1474837"/>
              <a:gd name="connsiteX6" fmla="*/ 0 w 1717863"/>
              <a:gd name="connsiteY6" fmla="*/ 737419 h 14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863" h="1474837">
                <a:moveTo>
                  <a:pt x="0" y="737419"/>
                </a:moveTo>
                <a:lnTo>
                  <a:pt x="368709" y="0"/>
                </a:lnTo>
                <a:lnTo>
                  <a:pt x="1349154" y="0"/>
                </a:lnTo>
                <a:lnTo>
                  <a:pt x="1717863" y="737419"/>
                </a:lnTo>
                <a:lnTo>
                  <a:pt x="1349154" y="1474837"/>
                </a:lnTo>
                <a:lnTo>
                  <a:pt x="368709" y="1474837"/>
                </a:lnTo>
                <a:lnTo>
                  <a:pt x="0" y="737419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058" tIns="250009" rIns="266058" bIns="25000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700" dirty="0">
                <a:solidFill>
                  <a:prstClr val="white"/>
                </a:solidFill>
              </a:rPr>
              <a:t>Board’s role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4D96EA3-A639-4E0A-AEAC-47AF02EA8B06}"/>
              </a:ext>
            </a:extLst>
          </p:cNvPr>
          <p:cNvSpPr/>
          <p:nvPr/>
        </p:nvSpPr>
        <p:spPr>
          <a:xfrm>
            <a:off x="2981956" y="3532026"/>
            <a:ext cx="1717863" cy="1474837"/>
          </a:xfrm>
          <a:custGeom>
            <a:avLst/>
            <a:gdLst>
              <a:gd name="connsiteX0" fmla="*/ 0 w 1717863"/>
              <a:gd name="connsiteY0" fmla="*/ 737419 h 1474837"/>
              <a:gd name="connsiteX1" fmla="*/ 368709 w 1717863"/>
              <a:gd name="connsiteY1" fmla="*/ 0 h 1474837"/>
              <a:gd name="connsiteX2" fmla="*/ 1349154 w 1717863"/>
              <a:gd name="connsiteY2" fmla="*/ 0 h 1474837"/>
              <a:gd name="connsiteX3" fmla="*/ 1717863 w 1717863"/>
              <a:gd name="connsiteY3" fmla="*/ 737419 h 1474837"/>
              <a:gd name="connsiteX4" fmla="*/ 1349154 w 1717863"/>
              <a:gd name="connsiteY4" fmla="*/ 1474837 h 1474837"/>
              <a:gd name="connsiteX5" fmla="*/ 368709 w 1717863"/>
              <a:gd name="connsiteY5" fmla="*/ 1474837 h 1474837"/>
              <a:gd name="connsiteX6" fmla="*/ 0 w 1717863"/>
              <a:gd name="connsiteY6" fmla="*/ 737419 h 14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863" h="1474837">
                <a:moveTo>
                  <a:pt x="0" y="737419"/>
                </a:moveTo>
                <a:lnTo>
                  <a:pt x="368709" y="0"/>
                </a:lnTo>
                <a:lnTo>
                  <a:pt x="1349154" y="0"/>
                </a:lnTo>
                <a:lnTo>
                  <a:pt x="1717863" y="737419"/>
                </a:lnTo>
                <a:lnTo>
                  <a:pt x="1349154" y="1474837"/>
                </a:lnTo>
                <a:lnTo>
                  <a:pt x="368709" y="1474837"/>
                </a:lnTo>
                <a:lnTo>
                  <a:pt x="0" y="737419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058" tIns="250009" rIns="266058" bIns="25000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700" dirty="0">
                <a:solidFill>
                  <a:prstClr val="white"/>
                </a:solidFill>
              </a:rPr>
              <a:t>Governance structures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1C9A49C-9C2B-4EE5-812A-41592487FBA1}"/>
              </a:ext>
            </a:extLst>
          </p:cNvPr>
          <p:cNvSpPr/>
          <p:nvPr/>
        </p:nvSpPr>
        <p:spPr>
          <a:xfrm>
            <a:off x="4459355" y="4348938"/>
            <a:ext cx="1717863" cy="1474837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 dirty="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17C0A139-B3FE-4B52-B30C-A9CA39E85EDB}"/>
              </a:ext>
            </a:extLst>
          </p:cNvPr>
          <p:cNvSpPr/>
          <p:nvPr/>
        </p:nvSpPr>
        <p:spPr>
          <a:xfrm>
            <a:off x="1503646" y="2721396"/>
            <a:ext cx="1717863" cy="1474837"/>
          </a:xfrm>
          <a:custGeom>
            <a:avLst/>
            <a:gdLst>
              <a:gd name="connsiteX0" fmla="*/ 0 w 1717863"/>
              <a:gd name="connsiteY0" fmla="*/ 737419 h 1474837"/>
              <a:gd name="connsiteX1" fmla="*/ 368709 w 1717863"/>
              <a:gd name="connsiteY1" fmla="*/ 0 h 1474837"/>
              <a:gd name="connsiteX2" fmla="*/ 1349154 w 1717863"/>
              <a:gd name="connsiteY2" fmla="*/ 0 h 1474837"/>
              <a:gd name="connsiteX3" fmla="*/ 1717863 w 1717863"/>
              <a:gd name="connsiteY3" fmla="*/ 737419 h 1474837"/>
              <a:gd name="connsiteX4" fmla="*/ 1349154 w 1717863"/>
              <a:gd name="connsiteY4" fmla="*/ 1474837 h 1474837"/>
              <a:gd name="connsiteX5" fmla="*/ 368709 w 1717863"/>
              <a:gd name="connsiteY5" fmla="*/ 1474837 h 1474837"/>
              <a:gd name="connsiteX6" fmla="*/ 0 w 1717863"/>
              <a:gd name="connsiteY6" fmla="*/ 737419 h 14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863" h="1474837">
                <a:moveTo>
                  <a:pt x="0" y="737419"/>
                </a:moveTo>
                <a:lnTo>
                  <a:pt x="368709" y="0"/>
                </a:lnTo>
                <a:lnTo>
                  <a:pt x="1349154" y="0"/>
                </a:lnTo>
                <a:lnTo>
                  <a:pt x="1717863" y="737419"/>
                </a:lnTo>
                <a:lnTo>
                  <a:pt x="1349154" y="1474837"/>
                </a:lnTo>
                <a:lnTo>
                  <a:pt x="368709" y="1474837"/>
                </a:lnTo>
                <a:lnTo>
                  <a:pt x="0" y="737419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250009" rIns="72000" bIns="25000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700" dirty="0">
                <a:solidFill>
                  <a:prstClr val="white"/>
                </a:solidFill>
              </a:rPr>
              <a:t>Transparency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44168E5-0830-4675-874A-932D2552C8C3}"/>
              </a:ext>
            </a:extLst>
          </p:cNvPr>
          <p:cNvSpPr/>
          <p:nvPr/>
        </p:nvSpPr>
        <p:spPr>
          <a:xfrm>
            <a:off x="4459355" y="2718255"/>
            <a:ext cx="1717863" cy="1474837"/>
          </a:xfrm>
          <a:custGeom>
            <a:avLst/>
            <a:gdLst>
              <a:gd name="connsiteX0" fmla="*/ 0 w 1717863"/>
              <a:gd name="connsiteY0" fmla="*/ 737419 h 1474837"/>
              <a:gd name="connsiteX1" fmla="*/ 368709 w 1717863"/>
              <a:gd name="connsiteY1" fmla="*/ 0 h 1474837"/>
              <a:gd name="connsiteX2" fmla="*/ 1349154 w 1717863"/>
              <a:gd name="connsiteY2" fmla="*/ 0 h 1474837"/>
              <a:gd name="connsiteX3" fmla="*/ 1717863 w 1717863"/>
              <a:gd name="connsiteY3" fmla="*/ 737419 h 1474837"/>
              <a:gd name="connsiteX4" fmla="*/ 1349154 w 1717863"/>
              <a:gd name="connsiteY4" fmla="*/ 1474837 h 1474837"/>
              <a:gd name="connsiteX5" fmla="*/ 368709 w 1717863"/>
              <a:gd name="connsiteY5" fmla="*/ 1474837 h 1474837"/>
              <a:gd name="connsiteX6" fmla="*/ 0 w 1717863"/>
              <a:gd name="connsiteY6" fmla="*/ 737419 h 14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863" h="1474837">
                <a:moveTo>
                  <a:pt x="0" y="737419"/>
                </a:moveTo>
                <a:lnTo>
                  <a:pt x="368709" y="0"/>
                </a:lnTo>
                <a:lnTo>
                  <a:pt x="1349154" y="0"/>
                </a:lnTo>
                <a:lnTo>
                  <a:pt x="1717863" y="737419"/>
                </a:lnTo>
                <a:lnTo>
                  <a:pt x="1349154" y="1474837"/>
                </a:lnTo>
                <a:lnTo>
                  <a:pt x="368709" y="1474837"/>
                </a:lnTo>
                <a:lnTo>
                  <a:pt x="0" y="737419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058" tIns="250009" rIns="266058" bIns="25000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700" dirty="0">
                <a:solidFill>
                  <a:prstClr val="white"/>
                </a:solidFill>
              </a:rPr>
              <a:t>Improved clinical practice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66C3E55-9286-4728-A986-742BB795F9A8}"/>
              </a:ext>
            </a:extLst>
          </p:cNvPr>
          <p:cNvSpPr/>
          <p:nvPr/>
        </p:nvSpPr>
        <p:spPr>
          <a:xfrm>
            <a:off x="5937665" y="3547336"/>
            <a:ext cx="1717863" cy="147483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C1453914-A570-4988-A08F-9C97CE1529AB}"/>
              </a:ext>
            </a:extLst>
          </p:cNvPr>
          <p:cNvSpPr/>
          <p:nvPr/>
        </p:nvSpPr>
        <p:spPr>
          <a:xfrm>
            <a:off x="5937665" y="1917046"/>
            <a:ext cx="1717863" cy="1474837"/>
          </a:xfrm>
          <a:custGeom>
            <a:avLst/>
            <a:gdLst>
              <a:gd name="connsiteX0" fmla="*/ 0 w 1717863"/>
              <a:gd name="connsiteY0" fmla="*/ 737419 h 1474837"/>
              <a:gd name="connsiteX1" fmla="*/ 368709 w 1717863"/>
              <a:gd name="connsiteY1" fmla="*/ 0 h 1474837"/>
              <a:gd name="connsiteX2" fmla="*/ 1349154 w 1717863"/>
              <a:gd name="connsiteY2" fmla="*/ 0 h 1474837"/>
              <a:gd name="connsiteX3" fmla="*/ 1717863 w 1717863"/>
              <a:gd name="connsiteY3" fmla="*/ 737419 h 1474837"/>
              <a:gd name="connsiteX4" fmla="*/ 1349154 w 1717863"/>
              <a:gd name="connsiteY4" fmla="*/ 1474837 h 1474837"/>
              <a:gd name="connsiteX5" fmla="*/ 368709 w 1717863"/>
              <a:gd name="connsiteY5" fmla="*/ 1474837 h 1474837"/>
              <a:gd name="connsiteX6" fmla="*/ 0 w 1717863"/>
              <a:gd name="connsiteY6" fmla="*/ 737419 h 147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863" h="1474837">
                <a:moveTo>
                  <a:pt x="0" y="737419"/>
                </a:moveTo>
                <a:lnTo>
                  <a:pt x="368709" y="0"/>
                </a:lnTo>
                <a:lnTo>
                  <a:pt x="1349154" y="0"/>
                </a:lnTo>
                <a:lnTo>
                  <a:pt x="1717863" y="737419"/>
                </a:lnTo>
                <a:lnTo>
                  <a:pt x="1349154" y="1474837"/>
                </a:lnTo>
                <a:lnTo>
                  <a:pt x="368709" y="1474837"/>
                </a:lnTo>
                <a:lnTo>
                  <a:pt x="0" y="737419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058" tIns="250009" rIns="266058" bIns="25000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700" dirty="0">
                <a:solidFill>
                  <a:prstClr val="white"/>
                </a:solidFill>
              </a:rPr>
              <a:t>Patient’s voice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A7D7C697-9568-49F0-8C71-3537412CAEB3}"/>
              </a:ext>
            </a:extLst>
          </p:cNvPr>
          <p:cNvSpPr/>
          <p:nvPr/>
        </p:nvSpPr>
        <p:spPr>
          <a:xfrm>
            <a:off x="7415976" y="2739846"/>
            <a:ext cx="1717863" cy="147483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15C55-ABD7-447A-9EA9-726963F61760}"/>
              </a:ext>
            </a:extLst>
          </p:cNvPr>
          <p:cNvSpPr txBox="1"/>
          <p:nvPr/>
        </p:nvSpPr>
        <p:spPr>
          <a:xfrm>
            <a:off x="435262" y="157111"/>
            <a:ext cx="206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Health only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1850847-16B5-4F78-8C1B-57F03045687A}"/>
              </a:ext>
            </a:extLst>
          </p:cNvPr>
          <p:cNvSpPr/>
          <p:nvPr/>
        </p:nvSpPr>
        <p:spPr>
          <a:xfrm>
            <a:off x="2981956" y="1931585"/>
            <a:ext cx="1717863" cy="1474837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 dirty="0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79D65F6F-9C49-4D55-B84C-8E552077DECD}"/>
              </a:ext>
            </a:extLst>
          </p:cNvPr>
          <p:cNvSpPr/>
          <p:nvPr/>
        </p:nvSpPr>
        <p:spPr>
          <a:xfrm>
            <a:off x="25335" y="3543846"/>
            <a:ext cx="1717863" cy="1474837"/>
          </a:xfrm>
          <a:prstGeom prst="hexagon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84"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0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five domains of clinical governance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22" y="1924843"/>
            <a:ext cx="4602129" cy="4320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F4ED5-F0F9-4B7A-9525-CA0BC332DA32}"/>
              </a:ext>
            </a:extLst>
          </p:cNvPr>
          <p:cNvSpPr txBox="1"/>
          <p:nvPr/>
        </p:nvSpPr>
        <p:spPr>
          <a:xfrm>
            <a:off x="445422" y="157111"/>
            <a:ext cx="206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Health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10CE9-9A12-4FA1-BE1E-6B8C6F339A7C}"/>
              </a:ext>
            </a:extLst>
          </p:cNvPr>
          <p:cNvSpPr txBox="1"/>
          <p:nvPr/>
        </p:nvSpPr>
        <p:spPr>
          <a:xfrm>
            <a:off x="6513689" y="6357167"/>
            <a:ext cx="263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1000" dirty="0">
                <a:latin typeface="+mn-lt"/>
              </a:rPr>
              <a:t>Source: Safer Care Victoria (2017)</a:t>
            </a:r>
          </a:p>
          <a:p>
            <a:pPr marL="0" indent="0" algn="r">
              <a:buNone/>
            </a:pPr>
            <a:r>
              <a:rPr lang="en-US" sz="1000" i="1" dirty="0">
                <a:latin typeface="+mn-lt"/>
              </a:rPr>
              <a:t>Delivering high-quality healthcare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8E4D3EB-69B8-4A0A-848F-06285E2F8BC7}"/>
              </a:ext>
            </a:extLst>
          </p:cNvPr>
          <p:cNvSpPr txBox="1">
            <a:spLocks/>
          </p:cNvSpPr>
          <p:nvPr/>
        </p:nvSpPr>
        <p:spPr>
          <a:xfrm>
            <a:off x="647999" y="2412000"/>
            <a:ext cx="3612274" cy="378092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Five domains of clinical governance</a:t>
            </a:r>
          </a:p>
          <a:p>
            <a:pPr lvl="3"/>
            <a:r>
              <a:rPr lang="en-AU" dirty="0"/>
              <a:t>Leadership and culture</a:t>
            </a:r>
          </a:p>
          <a:p>
            <a:pPr lvl="4"/>
            <a:r>
              <a:rPr lang="en-AU" dirty="0"/>
              <a:t>Visible, accountable and ethical</a:t>
            </a:r>
          </a:p>
          <a:p>
            <a:pPr lvl="4"/>
            <a:r>
              <a:rPr lang="en-AU" dirty="0"/>
              <a:t>Open to bad news</a:t>
            </a:r>
          </a:p>
          <a:p>
            <a:pPr lvl="3"/>
            <a:r>
              <a:rPr lang="en-AU" dirty="0"/>
              <a:t>Consumer partnerships</a:t>
            </a:r>
          </a:p>
          <a:p>
            <a:pPr lvl="4"/>
            <a:r>
              <a:rPr lang="en-AU" dirty="0"/>
              <a:t>Patients, families, carers, the community are involved</a:t>
            </a:r>
          </a:p>
          <a:p>
            <a:pPr lvl="3"/>
            <a:r>
              <a:rPr lang="en-AU" dirty="0"/>
              <a:t>Workforce</a:t>
            </a:r>
          </a:p>
          <a:p>
            <a:pPr lvl="4"/>
            <a:r>
              <a:rPr lang="en-AU" dirty="0"/>
              <a:t>Engaged and appropriately trained staff</a:t>
            </a:r>
          </a:p>
          <a:p>
            <a:pPr lvl="3"/>
            <a:r>
              <a:rPr lang="en-AU" dirty="0"/>
              <a:t>Risk management</a:t>
            </a:r>
          </a:p>
          <a:p>
            <a:pPr lvl="4"/>
            <a:r>
              <a:rPr lang="en-AU" dirty="0"/>
              <a:t>Understanding of areas of risk</a:t>
            </a:r>
          </a:p>
          <a:p>
            <a:pPr lvl="3"/>
            <a:r>
              <a:rPr lang="en-AU" dirty="0"/>
              <a:t>Clinical practice</a:t>
            </a:r>
          </a:p>
          <a:p>
            <a:pPr lvl="4"/>
            <a:r>
              <a:rPr lang="en-AU" dirty="0"/>
              <a:t>Appropriate systems, knowledge, skills, equipment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49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innieg\AppData\Local\Microsoft\Windows\Temporary Internet Files\Content.Outlook\94HBIMTD\RM Boards-diagram1 - July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6" y="2337128"/>
            <a:ext cx="8669809" cy="28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81651" y="5011447"/>
            <a:ext cx="20882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How much risk to take/accept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4197" y="5011447"/>
            <a:ext cx="12314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5011447"/>
            <a:ext cx="13681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identification and 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4197" y="3448298"/>
            <a:ext cx="1159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Controls and treatment</a:t>
            </a:r>
            <a:endParaRPr lang="en-A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16FAD750-C428-48DF-8414-6D7514B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Strategic risk management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E7E4-C9C5-4B07-ABBF-9937C37C2DA4}"/>
              </a:ext>
            </a:extLst>
          </p:cNvPr>
          <p:cNvSpPr txBox="1"/>
          <p:nvPr/>
        </p:nvSpPr>
        <p:spPr>
          <a:xfrm>
            <a:off x="6106160" y="3462625"/>
            <a:ext cx="680720" cy="430887"/>
          </a:xfrm>
          <a:prstGeom prst="rect">
            <a:avLst/>
          </a:prstGeom>
          <a:solidFill>
            <a:srgbClr val="0DB2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+mn-lt"/>
              </a:rPr>
              <a:t>Material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E222B-A853-4F64-B166-AEA18A30BA93}"/>
              </a:ext>
            </a:extLst>
          </p:cNvPr>
          <p:cNvSpPr txBox="1"/>
          <p:nvPr/>
        </p:nvSpPr>
        <p:spPr>
          <a:xfrm>
            <a:off x="3247368" y="4237975"/>
            <a:ext cx="849063" cy="169277"/>
          </a:xfrm>
          <a:prstGeom prst="rect">
            <a:avLst/>
          </a:prstGeom>
          <a:solidFill>
            <a:srgbClr val="DAEDF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>
                <a:latin typeface="+mn-lt"/>
              </a:rPr>
              <a:t>Risk appetite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F5A23-7427-4A72-B1A8-6807C4B84EED}"/>
              </a:ext>
            </a:extLst>
          </p:cNvPr>
          <p:cNvSpPr txBox="1"/>
          <p:nvPr/>
        </p:nvSpPr>
        <p:spPr>
          <a:xfrm>
            <a:off x="397227" y="5011447"/>
            <a:ext cx="126118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>
                <a:latin typeface="+mn-lt"/>
              </a:rPr>
              <a:t>Corporate planning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E519B4-BE9C-41E2-8ED1-FA59C1DD2F10}"/>
              </a:ext>
            </a:extLst>
          </p:cNvPr>
          <p:cNvSpPr txBox="1"/>
          <p:nvPr/>
        </p:nvSpPr>
        <p:spPr>
          <a:xfrm rot="5400000">
            <a:off x="8065674" y="3570033"/>
            <a:ext cx="1404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18349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innieg\AppData\Local\Microsoft\Windows\Temporary Internet Files\Content.Outlook\94HBIMTD\RM Boards-diagram1 - July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6" y="1679903"/>
            <a:ext cx="8669809" cy="28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81651" y="4354222"/>
            <a:ext cx="20882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How much risk to take/accept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4197" y="4354222"/>
            <a:ext cx="123146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6329" y="4354222"/>
            <a:ext cx="22231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identification and 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4197" y="2791073"/>
            <a:ext cx="1159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Controls and treatment</a:t>
            </a:r>
            <a:endParaRPr lang="en-A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16FAD750-C428-48DF-8414-6D7514B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Strategic risk management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E7E4-C9C5-4B07-ABBF-9937C37C2DA4}"/>
              </a:ext>
            </a:extLst>
          </p:cNvPr>
          <p:cNvSpPr txBox="1"/>
          <p:nvPr/>
        </p:nvSpPr>
        <p:spPr>
          <a:xfrm>
            <a:off x="6106160" y="2805400"/>
            <a:ext cx="680720" cy="430887"/>
          </a:xfrm>
          <a:prstGeom prst="rect">
            <a:avLst/>
          </a:prstGeom>
          <a:solidFill>
            <a:srgbClr val="0DB2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+mn-lt"/>
              </a:rPr>
              <a:t>Material risks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E222B-A853-4F64-B166-AEA18A30BA93}"/>
              </a:ext>
            </a:extLst>
          </p:cNvPr>
          <p:cNvSpPr txBox="1"/>
          <p:nvPr/>
        </p:nvSpPr>
        <p:spPr>
          <a:xfrm>
            <a:off x="3247368" y="3580750"/>
            <a:ext cx="849063" cy="169277"/>
          </a:xfrm>
          <a:prstGeom prst="rect">
            <a:avLst/>
          </a:prstGeom>
          <a:solidFill>
            <a:srgbClr val="DAEDF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>
                <a:latin typeface="+mn-lt"/>
              </a:rPr>
              <a:t>Risk appetite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F5A23-7427-4A72-B1A8-6807C4B84EED}"/>
              </a:ext>
            </a:extLst>
          </p:cNvPr>
          <p:cNvSpPr txBox="1"/>
          <p:nvPr/>
        </p:nvSpPr>
        <p:spPr>
          <a:xfrm>
            <a:off x="397227" y="4354222"/>
            <a:ext cx="126118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>
                <a:latin typeface="+mn-lt"/>
              </a:rPr>
              <a:t>Corporate planning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7DA05E3B-7163-4A98-A20C-13FC9069CFCA}"/>
              </a:ext>
            </a:extLst>
          </p:cNvPr>
          <p:cNvSpPr/>
          <p:nvPr/>
        </p:nvSpPr>
        <p:spPr>
          <a:xfrm>
            <a:off x="2166487" y="5041799"/>
            <a:ext cx="2913513" cy="1745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AU" sz="1100" b="1" dirty="0">
                <a:solidFill>
                  <a:srgbClr val="003366"/>
                </a:solidFill>
              </a:rPr>
              <a:t>Appetite:</a:t>
            </a:r>
          </a:p>
          <a:p>
            <a:r>
              <a:rPr lang="en-AU" sz="1200" dirty="0">
                <a:solidFill>
                  <a:srgbClr val="003366"/>
                </a:solidFill>
              </a:rPr>
              <a:t>Opportunity to further develop cancer and palliative care services</a:t>
            </a:r>
          </a:p>
          <a:p>
            <a:endParaRPr lang="en-AU" sz="600" dirty="0">
              <a:solidFill>
                <a:srgbClr val="003366"/>
              </a:solidFill>
            </a:endParaRPr>
          </a:p>
          <a:p>
            <a:pPr>
              <a:spcAft>
                <a:spcPts val="200"/>
              </a:spcAft>
            </a:pPr>
            <a:r>
              <a:rPr lang="en-AU" sz="1100" b="1" dirty="0">
                <a:solidFill>
                  <a:srgbClr val="003366"/>
                </a:solidFill>
              </a:rPr>
              <a:t>Tolerance categories: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Financial: limited to 3% overspend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Patient safety: Nil – meet targets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Our people: Meet safety and engagement targets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AF8C6A1F-71F8-417D-98DD-B5263FC43267}"/>
              </a:ext>
            </a:extLst>
          </p:cNvPr>
          <p:cNvSpPr/>
          <p:nvPr/>
        </p:nvSpPr>
        <p:spPr>
          <a:xfrm>
            <a:off x="323528" y="4591600"/>
            <a:ext cx="1618161" cy="219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clients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people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organisation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financial sustainability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legal requirements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AU" sz="1200" b="1" dirty="0">
                <a:solidFill>
                  <a:srgbClr val="003366"/>
                </a:solidFill>
              </a:rPr>
              <a:t>Our community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AU" sz="1200" b="1" dirty="0">
              <a:solidFill>
                <a:srgbClr val="003366"/>
              </a:solidFill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E79D7559-1C27-46F2-8F44-7791C9BBA5DC}"/>
              </a:ext>
            </a:extLst>
          </p:cNvPr>
          <p:cNvSpPr/>
          <p:nvPr/>
        </p:nvSpPr>
        <p:spPr>
          <a:xfrm>
            <a:off x="7164288" y="4591600"/>
            <a:ext cx="1800200" cy="219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AU" sz="1200" b="1" dirty="0">
                <a:solidFill>
                  <a:srgbClr val="003366"/>
                </a:solidFill>
              </a:rPr>
              <a:t>Financial: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Cost reduction plan</a:t>
            </a:r>
          </a:p>
          <a:p>
            <a:r>
              <a:rPr lang="en-AU" sz="1200" b="1" dirty="0">
                <a:solidFill>
                  <a:srgbClr val="003366"/>
                </a:solidFill>
              </a:rPr>
              <a:t>Clinical</a:t>
            </a:r>
            <a:r>
              <a:rPr lang="en-AU" sz="1200" dirty="0">
                <a:solidFill>
                  <a:srgbClr val="003366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Model of care development</a:t>
            </a:r>
          </a:p>
          <a:p>
            <a:r>
              <a:rPr lang="en-AU" sz="1200" b="1" dirty="0">
                <a:solidFill>
                  <a:srgbClr val="003366"/>
                </a:solidFill>
              </a:rPr>
              <a:t>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Workforce plan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416A4E0F-3138-481F-AFB3-3346D01FD5CC}"/>
              </a:ext>
            </a:extLst>
          </p:cNvPr>
          <p:cNvSpPr/>
          <p:nvPr/>
        </p:nvSpPr>
        <p:spPr>
          <a:xfrm>
            <a:off x="5292080" y="4591600"/>
            <a:ext cx="1672853" cy="219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AU" sz="1200" b="1" dirty="0">
                <a:solidFill>
                  <a:srgbClr val="003366"/>
                </a:solidFill>
              </a:rPr>
              <a:t>Financial: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Insufficient budget</a:t>
            </a:r>
          </a:p>
          <a:p>
            <a:r>
              <a:rPr lang="en-AU" sz="1200" b="1" dirty="0">
                <a:solidFill>
                  <a:srgbClr val="003366"/>
                </a:solidFill>
              </a:rPr>
              <a:t>Clinical: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No model of care</a:t>
            </a:r>
          </a:p>
          <a:p>
            <a:r>
              <a:rPr lang="en-AU" sz="1200" b="1" dirty="0">
                <a:solidFill>
                  <a:srgbClr val="003366"/>
                </a:solidFill>
              </a:rPr>
              <a:t>People: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3366"/>
                </a:solidFill>
              </a:rPr>
              <a:t>Lack of workforce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5C21A-8003-4B5F-803E-756110063AB6}"/>
              </a:ext>
            </a:extLst>
          </p:cNvPr>
          <p:cNvSpPr txBox="1"/>
          <p:nvPr/>
        </p:nvSpPr>
        <p:spPr>
          <a:xfrm>
            <a:off x="2166487" y="4591600"/>
            <a:ext cx="2898000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chemeClr val="accent5"/>
                </a:solidFill>
                <a:latin typeface="+mn-lt"/>
              </a:rPr>
              <a:t>Example: </a:t>
            </a:r>
            <a:r>
              <a:rPr lang="en-AU" sz="1100" dirty="0">
                <a:solidFill>
                  <a:schemeClr val="accent5"/>
                </a:solidFill>
                <a:latin typeface="+mn-lt"/>
              </a:rPr>
              <a:t>Clinical service delivery: </a:t>
            </a:r>
            <a:r>
              <a:rPr lang="en-AU" sz="1100" b="1" dirty="0">
                <a:solidFill>
                  <a:schemeClr val="accent5"/>
                </a:solidFill>
                <a:latin typeface="+mn-lt"/>
              </a:rPr>
              <a:t>Palliative Care Gap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F5C1D-9932-4031-A6F5-09437138F420}"/>
              </a:ext>
            </a:extLst>
          </p:cNvPr>
          <p:cNvSpPr txBox="1"/>
          <p:nvPr/>
        </p:nvSpPr>
        <p:spPr>
          <a:xfrm>
            <a:off x="445422" y="157111"/>
            <a:ext cx="206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Health only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0DB96D-50F0-4A5D-A4B6-BE1CD4CC147C}"/>
              </a:ext>
            </a:extLst>
          </p:cNvPr>
          <p:cNvSpPr txBox="1"/>
          <p:nvPr/>
        </p:nvSpPr>
        <p:spPr>
          <a:xfrm rot="5400000">
            <a:off x="8085994" y="2919793"/>
            <a:ext cx="1404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374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>
            <a:extLst>
              <a:ext uri="{FF2B5EF4-FFF2-40B4-BE49-F238E27FC236}">
                <a16:creationId xmlns:a16="http://schemas.microsoft.com/office/drawing/2014/main" id="{16FAD750-C428-48DF-8414-6D7514B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Strategic risk management process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173069-87C7-469E-84A2-9C6BBA1FF2B5}"/>
              </a:ext>
            </a:extLst>
          </p:cNvPr>
          <p:cNvSpPr>
            <a:spLocks noChangeAspect="1"/>
          </p:cNvSpPr>
          <p:nvPr/>
        </p:nvSpPr>
        <p:spPr>
          <a:xfrm>
            <a:off x="1936242" y="3452880"/>
            <a:ext cx="1189626" cy="1188000"/>
          </a:xfrm>
          <a:prstGeom prst="ellipse">
            <a:avLst/>
          </a:prstGeom>
          <a:solidFill>
            <a:srgbClr val="003366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Strategic actions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49A6AE-2A3F-4F0A-BB5D-F2D5102873B5}"/>
              </a:ext>
            </a:extLst>
          </p:cNvPr>
          <p:cNvSpPr>
            <a:spLocks noChangeAspect="1"/>
          </p:cNvSpPr>
          <p:nvPr/>
        </p:nvSpPr>
        <p:spPr>
          <a:xfrm>
            <a:off x="922416" y="3452880"/>
            <a:ext cx="1189626" cy="1188000"/>
          </a:xfrm>
          <a:prstGeom prst="ellipse">
            <a:avLst/>
          </a:prstGeom>
          <a:solidFill>
            <a:srgbClr val="003366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Strategic objectives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7BEEF6-E427-459D-A806-D9FBB20C1CF2}"/>
              </a:ext>
            </a:extLst>
          </p:cNvPr>
          <p:cNvSpPr>
            <a:spLocks noChangeAspect="1"/>
          </p:cNvSpPr>
          <p:nvPr/>
        </p:nvSpPr>
        <p:spPr>
          <a:xfrm>
            <a:off x="4676497" y="4397761"/>
            <a:ext cx="1189626" cy="1188000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Tolerance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792643-5736-4923-B338-23323545D206}"/>
              </a:ext>
            </a:extLst>
          </p:cNvPr>
          <p:cNvSpPr>
            <a:spLocks noChangeAspect="1"/>
          </p:cNvSpPr>
          <p:nvPr/>
        </p:nvSpPr>
        <p:spPr>
          <a:xfrm>
            <a:off x="3703474" y="4397760"/>
            <a:ext cx="1189626" cy="1188000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Opportunity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8F592F-0C40-49EF-9537-F60E0C65DC5B}"/>
              </a:ext>
            </a:extLst>
          </p:cNvPr>
          <p:cNvSpPr>
            <a:spLocks noChangeAspect="1"/>
          </p:cNvSpPr>
          <p:nvPr/>
        </p:nvSpPr>
        <p:spPr>
          <a:xfrm>
            <a:off x="4227167" y="2517441"/>
            <a:ext cx="1189626" cy="1188000"/>
          </a:xfrm>
          <a:prstGeom prst="ellipse">
            <a:avLst/>
          </a:prstGeom>
          <a:solidFill>
            <a:schemeClr val="accent5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Strategic and operational risks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C969F5-603C-4DC6-BFB8-5ADF1658219B}"/>
              </a:ext>
            </a:extLst>
          </p:cNvPr>
          <p:cNvSpPr>
            <a:spLocks noChangeAspect="1"/>
          </p:cNvSpPr>
          <p:nvPr/>
        </p:nvSpPr>
        <p:spPr>
          <a:xfrm>
            <a:off x="6671768" y="3452880"/>
            <a:ext cx="1189626" cy="1188000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FFFFFF"/>
                </a:solidFill>
                <a:latin typeface="Arial" panose="020B0604020202020204"/>
              </a:rPr>
              <a:t>Controls and treatments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5FBEB5-F018-4972-B207-86DF6620619A}"/>
              </a:ext>
            </a:extLst>
          </p:cNvPr>
          <p:cNvCxnSpPr>
            <a:cxnSpLocks/>
            <a:stCxn id="38" idx="0"/>
            <a:endCxn id="28" idx="4"/>
          </p:cNvCxnSpPr>
          <p:nvPr/>
        </p:nvCxnSpPr>
        <p:spPr>
          <a:xfrm flipV="1">
            <a:off x="4821980" y="3705441"/>
            <a:ext cx="0" cy="487999"/>
          </a:xfrm>
          <a:prstGeom prst="straightConnector1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C94A9CE-1386-49FB-9197-4D1BDBC67EB7}"/>
              </a:ext>
            </a:extLst>
          </p:cNvPr>
          <p:cNvSpPr txBox="1"/>
          <p:nvPr/>
        </p:nvSpPr>
        <p:spPr>
          <a:xfrm>
            <a:off x="3797910" y="5768198"/>
            <a:ext cx="198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ea typeface="ＭＳ Ｐゴシック" charset="0"/>
              </a:rPr>
              <a:t>How much risk to take/accept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1A2187-DE9C-4E56-B644-05C00771DDED}"/>
              </a:ext>
            </a:extLst>
          </p:cNvPr>
          <p:cNvSpPr txBox="1"/>
          <p:nvPr/>
        </p:nvSpPr>
        <p:spPr>
          <a:xfrm>
            <a:off x="3768301" y="2034047"/>
            <a:ext cx="210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ea typeface="ＭＳ Ｐゴシック" charset="0"/>
              </a:rPr>
              <a:t>Risk assessment: identification and analysis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B180F0-CB7F-402B-A5AC-4B57D9964D41}"/>
              </a:ext>
            </a:extLst>
          </p:cNvPr>
          <p:cNvSpPr/>
          <p:nvPr/>
        </p:nvSpPr>
        <p:spPr>
          <a:xfrm>
            <a:off x="3550358" y="4185920"/>
            <a:ext cx="2484682" cy="157475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9859AF-DB49-4C41-81B6-2CA4CEB005EA}"/>
              </a:ext>
            </a:extLst>
          </p:cNvPr>
          <p:cNvSpPr txBox="1"/>
          <p:nvPr/>
        </p:nvSpPr>
        <p:spPr>
          <a:xfrm>
            <a:off x="4052199" y="4193440"/>
            <a:ext cx="1539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000000"/>
                </a:solidFill>
                <a:latin typeface="Arial" panose="020B0604020202020204"/>
                <a:ea typeface="ＭＳ Ｐゴシック" charset="0"/>
              </a:rPr>
              <a:t>Risk appetite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C96FCC8-E91B-4D98-91B7-ABE543B7F9EC}"/>
              </a:ext>
            </a:extLst>
          </p:cNvPr>
          <p:cNvCxnSpPr>
            <a:cxnSpLocks/>
            <a:stCxn id="46" idx="0"/>
            <a:endCxn id="28" idx="2"/>
          </p:cNvCxnSpPr>
          <p:nvPr/>
        </p:nvCxnSpPr>
        <p:spPr>
          <a:xfrm rot="5400000" flipH="1" flipV="1">
            <a:off x="2822717" y="2318101"/>
            <a:ext cx="611110" cy="2197790"/>
          </a:xfrm>
          <a:prstGeom prst="bentConnector2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520873F-189E-4D20-B9BA-60A7502C8560}"/>
              </a:ext>
            </a:extLst>
          </p:cNvPr>
          <p:cNvCxnSpPr>
            <a:cxnSpLocks/>
            <a:stCxn id="46" idx="2"/>
            <a:endCxn id="37" idx="1"/>
          </p:cNvCxnSpPr>
          <p:nvPr/>
        </p:nvCxnSpPr>
        <p:spPr>
          <a:xfrm rot="16200000" flipH="1">
            <a:off x="2506493" y="3929434"/>
            <a:ext cx="566748" cy="1520981"/>
          </a:xfrm>
          <a:prstGeom prst="bentConnector2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FC1FEC7B-E875-4FD4-ADE4-643632A5C105}"/>
              </a:ext>
            </a:extLst>
          </p:cNvPr>
          <p:cNvCxnSpPr>
            <a:stCxn id="28" idx="6"/>
            <a:endCxn id="32" idx="0"/>
          </p:cNvCxnSpPr>
          <p:nvPr/>
        </p:nvCxnSpPr>
        <p:spPr>
          <a:xfrm>
            <a:off x="5416793" y="3111441"/>
            <a:ext cx="1849788" cy="341439"/>
          </a:xfrm>
          <a:prstGeom prst="bentConnector2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D1D516E-C41F-4F01-8306-F314D45AF3C3}"/>
              </a:ext>
            </a:extLst>
          </p:cNvPr>
          <p:cNvCxnSpPr>
            <a:stCxn id="37" idx="3"/>
            <a:endCxn id="32" idx="4"/>
          </p:cNvCxnSpPr>
          <p:nvPr/>
        </p:nvCxnSpPr>
        <p:spPr>
          <a:xfrm flipV="1">
            <a:off x="6035040" y="4640880"/>
            <a:ext cx="1231541" cy="332419"/>
          </a:xfrm>
          <a:prstGeom prst="bentConnector2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37D9484-885C-4502-B04B-780C6A1A7096}"/>
              </a:ext>
            </a:extLst>
          </p:cNvPr>
          <p:cNvSpPr txBox="1"/>
          <p:nvPr/>
        </p:nvSpPr>
        <p:spPr>
          <a:xfrm>
            <a:off x="6483649" y="4730412"/>
            <a:ext cx="1565863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ea typeface="ＭＳ Ｐゴシック" charset="0"/>
              </a:rPr>
              <a:t>Consider and evaluate the options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7EA625-3698-4D2C-903E-C4C1BACE9028}"/>
              </a:ext>
            </a:extLst>
          </p:cNvPr>
          <p:cNvSpPr/>
          <p:nvPr/>
        </p:nvSpPr>
        <p:spPr>
          <a:xfrm>
            <a:off x="1946711" y="3722551"/>
            <a:ext cx="165331" cy="684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7135F3-CDBD-40AB-BD32-77B35FC2D13F}"/>
              </a:ext>
            </a:extLst>
          </p:cNvPr>
          <p:cNvSpPr txBox="1"/>
          <p:nvPr/>
        </p:nvSpPr>
        <p:spPr>
          <a:xfrm>
            <a:off x="1531188" y="4730412"/>
            <a:ext cx="1019303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/>
                <a:ea typeface="ＭＳ Ｐゴシック" charset="0"/>
              </a:rPr>
              <a:t>Corporate planning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A4CE18-E7E5-4261-A4CC-A8F28B6BD3DB}"/>
              </a:ext>
            </a:extLst>
          </p:cNvPr>
          <p:cNvSpPr txBox="1"/>
          <p:nvPr/>
        </p:nvSpPr>
        <p:spPr>
          <a:xfrm>
            <a:off x="445422" y="157111"/>
            <a:ext cx="2062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2721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FCA75-4945-465B-BC42-B81C5B74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08DE3-6768-489B-A60D-0CFFA9C91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92232A2-2B09-4F7F-BA00-F142C212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Leadership and culture</a:t>
            </a:r>
          </a:p>
        </p:txBody>
      </p:sp>
      <p:sp>
        <p:nvSpPr>
          <p:cNvPr id="12" name="Content Placeholder 132">
            <a:extLst>
              <a:ext uri="{FF2B5EF4-FFF2-40B4-BE49-F238E27FC236}">
                <a16:creationId xmlns:a16="http://schemas.microsoft.com/office/drawing/2014/main" id="{DE132182-D6DE-4AA6-BE27-04AFA14A6C0D}"/>
              </a:ext>
            </a:extLst>
          </p:cNvPr>
          <p:cNvSpPr txBox="1">
            <a:spLocks/>
          </p:cNvSpPr>
          <p:nvPr/>
        </p:nvSpPr>
        <p:spPr>
          <a:xfrm>
            <a:off x="3781306" y="2219333"/>
            <a:ext cx="4676564" cy="3960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lIns="180000" tIns="144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Arial" panose="020B0604020202020204" pitchFamily="34" charset="0"/>
              <a:buNone/>
            </a:pPr>
            <a:r>
              <a:rPr lang="en-AU" sz="1600" dirty="0">
                <a:solidFill>
                  <a:schemeClr val="accent1"/>
                </a:solidFill>
              </a:rPr>
              <a:t>Why is culture important?</a:t>
            </a:r>
          </a:p>
          <a:p>
            <a:pPr lvl="3"/>
            <a:r>
              <a:rPr lang="en-AU" dirty="0"/>
              <a:t>Indicates an organisation’s priorities:</a:t>
            </a:r>
          </a:p>
          <a:p>
            <a:pPr lvl="4"/>
            <a:r>
              <a:rPr lang="en-AU" dirty="0"/>
              <a:t>Customers, clients, patients, the community</a:t>
            </a:r>
          </a:p>
          <a:p>
            <a:pPr lvl="4"/>
            <a:r>
              <a:rPr lang="en-AU" dirty="0"/>
              <a:t>Employees</a:t>
            </a:r>
          </a:p>
          <a:p>
            <a:pPr lvl="4"/>
            <a:r>
              <a:rPr lang="en-AU" dirty="0"/>
              <a:t>Safety</a:t>
            </a:r>
          </a:p>
          <a:p>
            <a:pPr lvl="4"/>
            <a:r>
              <a:rPr lang="en-AU" dirty="0"/>
              <a:t>Making profit, cost cutting</a:t>
            </a:r>
          </a:p>
          <a:p>
            <a:pPr lvl="4"/>
            <a:r>
              <a:rPr lang="en-AU" dirty="0"/>
              <a:t>Innovation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Impacts how values are played out:</a:t>
            </a:r>
          </a:p>
          <a:p>
            <a:pPr lvl="4"/>
            <a:r>
              <a:rPr lang="en-AU" dirty="0"/>
              <a:t>What is acceptable and what can be discussed</a:t>
            </a:r>
          </a:p>
          <a:p>
            <a:pPr lvl="4"/>
            <a:r>
              <a:rPr lang="en-AU" dirty="0"/>
              <a:t>Drives behaviour</a:t>
            </a:r>
          </a:p>
          <a:p>
            <a:pPr lvl="4"/>
            <a:r>
              <a:rPr lang="en-AU" dirty="0"/>
              <a:t>Creates a setting for reporting (or not reporting) and whistle-blowing</a:t>
            </a:r>
          </a:p>
          <a:p>
            <a:pPr lvl="4"/>
            <a:r>
              <a:rPr lang="en-AU" dirty="0"/>
              <a:t>What an organisation says it stands for, compared to what it actually does</a:t>
            </a:r>
          </a:p>
        </p:txBody>
      </p:sp>
      <p:sp>
        <p:nvSpPr>
          <p:cNvPr id="14" name="Content Placeholder 132">
            <a:extLst>
              <a:ext uri="{FF2B5EF4-FFF2-40B4-BE49-F238E27FC236}">
                <a16:creationId xmlns:a16="http://schemas.microsoft.com/office/drawing/2014/main" id="{05952B7B-B42A-4C6B-AD30-A60051B0CFB4}"/>
              </a:ext>
            </a:extLst>
          </p:cNvPr>
          <p:cNvSpPr txBox="1">
            <a:spLocks/>
          </p:cNvSpPr>
          <p:nvPr/>
        </p:nvSpPr>
        <p:spPr>
          <a:xfrm>
            <a:off x="382825" y="2219333"/>
            <a:ext cx="3204437" cy="3960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lIns="180000" tIns="144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What is culture?</a:t>
            </a:r>
          </a:p>
          <a:p>
            <a:pPr lvl="3"/>
            <a:r>
              <a:rPr lang="en-AU" dirty="0"/>
              <a:t>Shared beliefs, attitudes, values, ethics and behaviours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325B639-0369-42EF-A9CD-5ADC0BDD4D16}"/>
              </a:ext>
            </a:extLst>
          </p:cNvPr>
          <p:cNvSpPr txBox="1">
            <a:spLocks/>
          </p:cNvSpPr>
          <p:nvPr/>
        </p:nvSpPr>
        <p:spPr>
          <a:xfrm>
            <a:off x="576867" y="4449897"/>
            <a:ext cx="2698895" cy="14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800" b="1" dirty="0">
              <a:solidFill>
                <a:schemeClr val="bg1"/>
              </a:solidFill>
            </a:endParaRPr>
          </a:p>
          <a:p>
            <a:r>
              <a:rPr lang="en-AU" sz="1800" b="1" dirty="0">
                <a:solidFill>
                  <a:schemeClr val="bg1"/>
                </a:solidFill>
              </a:rPr>
              <a:t>Is the culture you have, the culture you want?</a:t>
            </a:r>
          </a:p>
        </p:txBody>
      </p:sp>
      <p:pic>
        <p:nvPicPr>
          <p:cNvPr id="16" name="Picture 15" descr="Arrow_Blue_PTT_00.png">
            <a:extLst>
              <a:ext uri="{FF2B5EF4-FFF2-40B4-BE49-F238E27FC236}">
                <a16:creationId xmlns:a16="http://schemas.microsoft.com/office/drawing/2014/main" id="{4EC01A2A-01DF-47EB-A9D7-49506D21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" y="456284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Workshop opening</a:t>
            </a: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2E42F-87B7-47B9-ADB4-8D2AD0E71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568" y="0"/>
            <a:ext cx="5125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80B02-36CF-44F2-BD3F-273981795C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38789" y="4437286"/>
            <a:ext cx="3382788" cy="2123004"/>
          </a:xfrm>
          <a:ln>
            <a:solidFill>
              <a:schemeClr val="bg1">
                <a:lumMod val="85000"/>
              </a:schemeClr>
            </a:solidFill>
          </a:ln>
        </p:spPr>
        <p:txBody>
          <a:bodyPr lIns="108000" rIns="108000"/>
          <a:lstStyle/>
          <a:p>
            <a:r>
              <a:rPr lang="en-AU" sz="2000" dirty="0"/>
              <a:t>A </a:t>
            </a:r>
            <a:r>
              <a:rPr lang="en-AU" sz="2000" b="1" dirty="0"/>
              <a:t>positive risk culture </a:t>
            </a:r>
            <a:r>
              <a:rPr lang="en-AU" sz="2000" dirty="0"/>
              <a:t>is one where every person in the agency believes that thinking about and managing risk is part of their job.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8EE0E-7BC2-4FAF-9F5B-F4BF4FACFE03}"/>
              </a:ext>
            </a:extLst>
          </p:cNvPr>
          <p:cNvSpPr txBox="1"/>
          <p:nvPr/>
        </p:nvSpPr>
        <p:spPr>
          <a:xfrm>
            <a:off x="7230183" y="6239164"/>
            <a:ext cx="1091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>
                <a:solidFill>
                  <a:schemeClr val="bg1">
                    <a:lumMod val="85000"/>
                  </a:schemeClr>
                </a:solidFill>
                <a:latin typeface="Varela Round" panose="02000000000000000000" pitchFamily="2" charset="0"/>
              </a:rPr>
              <a:t>VGRMF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B6915-08C1-414C-84CB-6EAE41A24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7" t="24477" r="42924"/>
          <a:stretch/>
        </p:blipFill>
        <p:spPr>
          <a:xfrm>
            <a:off x="-1" y="0"/>
            <a:ext cx="5178053" cy="685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52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5CC7B-6420-4CA1-B3B7-EB100565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Describing a risk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E2369-A460-46B6-B674-B80B5903A99E}"/>
              </a:ext>
            </a:extLst>
          </p:cNvPr>
          <p:cNvSpPr/>
          <p:nvPr/>
        </p:nvSpPr>
        <p:spPr>
          <a:xfrm>
            <a:off x="441506" y="1758108"/>
            <a:ext cx="1872208" cy="4937892"/>
          </a:xfrm>
          <a:prstGeom prst="rect">
            <a:avLst/>
          </a:prstGeom>
          <a:solidFill>
            <a:srgbClr val="AAD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Describe the risk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C4113F1-5CE2-44A0-8276-D75F65E7B174}"/>
              </a:ext>
            </a:extLst>
          </p:cNvPr>
          <p:cNvSpPr txBox="1">
            <a:spLocks noChangeArrowheads="1"/>
          </p:cNvSpPr>
          <p:nvPr/>
        </p:nvSpPr>
        <p:spPr>
          <a:xfrm>
            <a:off x="2366596" y="1758108"/>
            <a:ext cx="5956572" cy="4937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72000" tIns="0" rIns="7200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sz="3200" b="1" dirty="0">
                <a:solidFill>
                  <a:prstClr val="black"/>
                </a:solidFill>
                <a:cs typeface="Times New Roman" pitchFamily="18" charset="0"/>
              </a:rPr>
              <a:t>Event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dirty="0">
                <a:solidFill>
                  <a:prstClr val="black"/>
                </a:solidFill>
                <a:cs typeface="Times New Roman" pitchFamily="18" charset="0"/>
              </a:rPr>
              <a:t>Resignation of key employees.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sz="3200" b="1" dirty="0">
                <a:solidFill>
                  <a:prstClr val="black"/>
                </a:solidFill>
                <a:cs typeface="Times New Roman" pitchFamily="18" charset="0"/>
              </a:rPr>
              <a:t>Causes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dirty="0">
                <a:solidFill>
                  <a:prstClr val="black"/>
                </a:solidFill>
                <a:cs typeface="Times New Roman" pitchFamily="18" charset="0"/>
              </a:rPr>
              <a:t>Poor culture, remuneration is uncompetitive, poor management practices, inadequate career development.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sz="3200" b="1" dirty="0">
                <a:solidFill>
                  <a:prstClr val="black"/>
                </a:solidFill>
                <a:cs typeface="Times New Roman" pitchFamily="18" charset="0"/>
              </a:rPr>
              <a:t>Impacts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3366"/>
              </a:buClr>
              <a:buFont typeface="Arial" pitchFamily="34" charset="0"/>
              <a:buNone/>
            </a:pPr>
            <a:r>
              <a:rPr lang="en-AU" dirty="0">
                <a:solidFill>
                  <a:prstClr val="black"/>
                </a:solidFill>
                <a:cs typeface="Times New Roman" pitchFamily="18" charset="0"/>
              </a:rPr>
              <a:t>Increased strain on remaining staff, low staff morale, difficulty in maintaining day-to-day operations. </a:t>
            </a:r>
          </a:p>
        </p:txBody>
      </p:sp>
    </p:spTree>
    <p:extLst>
      <p:ext uri="{BB962C8B-B14F-4D97-AF65-F5344CB8AC3E}">
        <p14:creationId xmlns:p14="http://schemas.microsoft.com/office/powerpoint/2010/main" val="37069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707E9-DFCD-4A00-9C73-49ED205707C0}"/>
              </a:ext>
            </a:extLst>
          </p:cNvPr>
          <p:cNvGrpSpPr/>
          <p:nvPr/>
        </p:nvGrpSpPr>
        <p:grpSpPr>
          <a:xfrm>
            <a:off x="5590256" y="2533595"/>
            <a:ext cx="2943436" cy="3326289"/>
            <a:chOff x="5590256" y="2533595"/>
            <a:chExt cx="2943436" cy="332628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124CE5-BD2C-4C91-B521-4A4CA308B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257" y="3395988"/>
              <a:ext cx="1359918" cy="80226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AED401-AC29-4A19-A129-9F8327B4E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4940" y="4416644"/>
              <a:ext cx="1345237" cy="10064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E2D7A1E-21AF-468F-B69E-CB061D91A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256" y="4867545"/>
              <a:ext cx="1359921" cy="64677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B11250-E7AA-416D-82A2-76B3F2C03BDB}"/>
                </a:ext>
              </a:extLst>
            </p:cNvPr>
            <p:cNvSpPr/>
            <p:nvPr/>
          </p:nvSpPr>
          <p:spPr>
            <a:xfrm>
              <a:off x="7106171" y="2533595"/>
              <a:ext cx="1270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Impacts</a:t>
              </a:r>
              <a:endParaRPr lang="en-AU" b="1" dirty="0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87F6D9D-D5A9-422B-AB59-BC834E5F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4975814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C204BFA9-112D-42B9-A445-327C335C1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3957039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95EB477F-DE04-42F7-B6C8-015FD4B4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2938263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E50B1-1A79-4FF0-99C2-061C931A24F0}"/>
              </a:ext>
            </a:extLst>
          </p:cNvPr>
          <p:cNvGrpSpPr/>
          <p:nvPr/>
        </p:nvGrpSpPr>
        <p:grpSpPr>
          <a:xfrm>
            <a:off x="395536" y="2529203"/>
            <a:ext cx="3024334" cy="3345306"/>
            <a:chOff x="395536" y="2529203"/>
            <a:chExt cx="3024334" cy="3345306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84B2941-74E0-4DAC-869F-DBF24CE8FB74}"/>
                </a:ext>
              </a:extLst>
            </p:cNvPr>
            <p:cNvCxnSpPr>
              <a:cxnSpLocks/>
            </p:cNvCxnSpPr>
            <p:nvPr/>
          </p:nvCxnSpPr>
          <p:spPr>
            <a:xfrm>
              <a:off x="1979870" y="3412277"/>
              <a:ext cx="1440000" cy="664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B83043-9895-4895-8055-46AF6A08D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802" y="4807166"/>
              <a:ext cx="1440000" cy="646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560317-9DF9-4B0E-AE6C-7147AC6AEA7B}"/>
                </a:ext>
              </a:extLst>
            </p:cNvPr>
            <p:cNvCxnSpPr>
              <a:cxnSpLocks/>
            </p:cNvCxnSpPr>
            <p:nvPr/>
          </p:nvCxnSpPr>
          <p:spPr>
            <a:xfrm>
              <a:off x="1977802" y="4437542"/>
              <a:ext cx="1440000" cy="105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BDC8C3-AA6B-45CE-AF46-65C9D455589C}"/>
                </a:ext>
              </a:extLst>
            </p:cNvPr>
            <p:cNvSpPr/>
            <p:nvPr/>
          </p:nvSpPr>
          <p:spPr>
            <a:xfrm>
              <a:off x="579340" y="2529203"/>
              <a:ext cx="12146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Causes</a:t>
              </a:r>
              <a:endParaRPr lang="en-AU" b="1" dirty="0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DE48A66D-BFFD-40FD-B5D8-11016CFB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397460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9E9965B-783E-4762-A677-DD3EC5963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499043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17098975-F800-4FEF-8883-CFB1C64B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2953956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Risk Bow tie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5B638C0D-440F-49C8-87D9-7311B0FF5499}"/>
              </a:ext>
            </a:extLst>
          </p:cNvPr>
          <p:cNvSpPr txBox="1">
            <a:spLocks noChangeArrowheads="1"/>
          </p:cNvSpPr>
          <p:nvPr/>
        </p:nvSpPr>
        <p:spPr>
          <a:xfrm>
            <a:off x="3419870" y="4020659"/>
            <a:ext cx="2160242" cy="11964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Risk of an undesirable incident or event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BE3E0F-F4F2-407A-AEA4-386FB52D1F61}"/>
              </a:ext>
            </a:extLst>
          </p:cNvPr>
          <p:cNvGrpSpPr/>
          <p:nvPr/>
        </p:nvGrpSpPr>
        <p:grpSpPr>
          <a:xfrm>
            <a:off x="2196208" y="2599000"/>
            <a:ext cx="1811782" cy="2751747"/>
            <a:chOff x="2196208" y="2599000"/>
            <a:chExt cx="1811782" cy="2751747"/>
          </a:xfrm>
        </p:grpSpPr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C5A38CA7-8C47-4A9E-9452-66F8DD0427AF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083133" y="350786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072FD2DB-9F49-45D1-A62C-A156015C87D0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538423" y="3775901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ECF907C-8416-4969-ACDD-5817EDDD4871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128860" y="4303075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17063210-447B-4022-89C9-3646F86FA79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438710" y="498373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F7DFCE2A-B1A4-4728-901E-6B24157DA6E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751395" y="4357524"/>
              <a:ext cx="480084" cy="2539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36AF86E-ACD4-441D-9F1F-E2339D5B078C}"/>
                </a:ext>
              </a:extLst>
            </p:cNvPr>
            <p:cNvSpPr txBox="1"/>
            <p:nvPr/>
          </p:nvSpPr>
          <p:spPr>
            <a:xfrm>
              <a:off x="2374759" y="2599000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Prevention controls: reduce likelihood </a:t>
              </a:r>
              <a:r>
                <a:rPr lang="en-AU" sz="1200" b="1" i="1" dirty="0">
                  <a:latin typeface="+mn-lt"/>
                </a:rPr>
                <a:t>before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052A7F-340D-451D-94CC-51FE8A90E69A}"/>
              </a:ext>
            </a:extLst>
          </p:cNvPr>
          <p:cNvGrpSpPr/>
          <p:nvPr/>
        </p:nvGrpSpPr>
        <p:grpSpPr>
          <a:xfrm>
            <a:off x="5367908" y="2591210"/>
            <a:ext cx="1582269" cy="2792991"/>
            <a:chOff x="5367908" y="2591210"/>
            <a:chExt cx="1582269" cy="2792991"/>
          </a:xfrm>
        </p:grpSpPr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C54A2457-ACFA-425E-90DA-929A175F5828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5864725" y="3816963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366B8F0F-6B6F-4138-8C44-CDEE78829E57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5845531" y="5017192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F962BC2-900E-4C44-A32A-BAC8E011F086}"/>
                </a:ext>
              </a:extLst>
            </p:cNvPr>
            <p:cNvSpPr txBox="1"/>
            <p:nvPr/>
          </p:nvSpPr>
          <p:spPr>
            <a:xfrm>
              <a:off x="5367908" y="2591210"/>
              <a:ext cx="1582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Detection controls: reduce impact </a:t>
              </a:r>
              <a:r>
                <a:rPr lang="en-AU" sz="1200" b="1" i="1" dirty="0">
                  <a:latin typeface="+mn-lt"/>
                </a:rPr>
                <a:t>after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2B6601D-986A-4B2F-91B0-10443ABDFE10}"/>
              </a:ext>
            </a:extLst>
          </p:cNvPr>
          <p:cNvSpPr/>
          <p:nvPr/>
        </p:nvSpPr>
        <p:spPr>
          <a:xfrm>
            <a:off x="3958482" y="3688135"/>
            <a:ext cx="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200"/>
              </a:spcAft>
            </a:pPr>
            <a:r>
              <a:rPr lang="en-AU" sz="1600" b="1" dirty="0">
                <a:solidFill>
                  <a:prstClr val="black"/>
                </a:solidFill>
                <a:cs typeface="Times New Roman" pitchFamily="18" charset="0"/>
              </a:rPr>
              <a:t>Event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B940D6-B5C0-4358-8528-CCF2798476D8}"/>
              </a:ext>
            </a:extLst>
          </p:cNvPr>
          <p:cNvSpPr txBox="1"/>
          <p:nvPr/>
        </p:nvSpPr>
        <p:spPr>
          <a:xfrm>
            <a:off x="0" y="1728756"/>
            <a:ext cx="9144000" cy="400110"/>
          </a:xfrm>
          <a:prstGeom prst="rect">
            <a:avLst/>
          </a:prstGeom>
          <a:solidFill>
            <a:srgbClr val="AADC1E"/>
          </a:solidFill>
        </p:spPr>
        <p:txBody>
          <a:bodyPr wrap="square" lIns="396000" rtlCol="0">
            <a:spAutoFit/>
          </a:bodyPr>
          <a:lstStyle/>
          <a:p>
            <a:r>
              <a:rPr lang="en-AU" sz="2000" dirty="0">
                <a:latin typeface="+mn-lt"/>
              </a:rPr>
              <a:t>Objective: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22CAE9-ACBE-42DD-8A23-C88695712605}"/>
              </a:ext>
            </a:extLst>
          </p:cNvPr>
          <p:cNvGrpSpPr/>
          <p:nvPr/>
        </p:nvGrpSpPr>
        <p:grpSpPr>
          <a:xfrm>
            <a:off x="3191374" y="5307264"/>
            <a:ext cx="2669243" cy="928439"/>
            <a:chOff x="3191374" y="5307264"/>
            <a:chExt cx="2669243" cy="9284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BD3C07-192B-4C47-BE98-9D6021055B85}"/>
                </a:ext>
              </a:extLst>
            </p:cNvPr>
            <p:cNvSpPr txBox="1"/>
            <p:nvPr/>
          </p:nvSpPr>
          <p:spPr>
            <a:xfrm>
              <a:off x="3683375" y="5589372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Treatments: reduce likelihood or impact for </a:t>
              </a:r>
              <a:r>
                <a:rPr lang="en-AU" sz="1200" b="1" i="1" dirty="0">
                  <a:latin typeface="+mn-lt"/>
                </a:rPr>
                <a:t>next</a:t>
              </a:r>
              <a:r>
                <a:rPr lang="en-AU" sz="1200" i="1" dirty="0">
                  <a:latin typeface="+mn-lt"/>
                </a:rPr>
                <a:t> time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25B891-8326-49DD-A27E-F4CC1A5F7185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3191374" y="5350747"/>
              <a:ext cx="492001" cy="561791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62E4ECC-5CC8-4AD8-BE0C-69745EA75488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5316606" y="5307264"/>
              <a:ext cx="544011" cy="605274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">
            <a:extLst>
              <a:ext uri="{FF2B5EF4-FFF2-40B4-BE49-F238E27FC236}">
                <a16:creationId xmlns:a16="http://schemas.microsoft.com/office/drawing/2014/main" id="{D800DAEE-7DDE-4D56-A1F7-9D5DA3F97B3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072706" y="4365404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E2B03609-620E-4DD6-8646-BC9D219C2846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388921" y="5250386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A2B633E6-CDD2-4668-A24B-513688B570C7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317703" y="3525352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9" grpId="0"/>
      <p:bldP spid="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A45423-3A25-4A53-BBD2-9068DD195333}"/>
              </a:ext>
            </a:extLst>
          </p:cNvPr>
          <p:cNvGrpSpPr/>
          <p:nvPr/>
        </p:nvGrpSpPr>
        <p:grpSpPr>
          <a:xfrm>
            <a:off x="5590256" y="2533595"/>
            <a:ext cx="2943436" cy="3326289"/>
            <a:chOff x="5590256" y="2533595"/>
            <a:chExt cx="2943436" cy="332628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124CE5-BD2C-4C91-B521-4A4CA308B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257" y="3395988"/>
              <a:ext cx="1359918" cy="80226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AED401-AC29-4A19-A129-9F8327B4E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4940" y="4416644"/>
              <a:ext cx="1345237" cy="10064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E2D7A1E-21AF-468F-B69E-CB061D91A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256" y="4867545"/>
              <a:ext cx="1359921" cy="64677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B11250-E7AA-416D-82A2-76B3F2C03BDB}"/>
                </a:ext>
              </a:extLst>
            </p:cNvPr>
            <p:cNvSpPr/>
            <p:nvPr/>
          </p:nvSpPr>
          <p:spPr>
            <a:xfrm>
              <a:off x="7106171" y="2533595"/>
              <a:ext cx="1270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Impacts</a:t>
              </a:r>
              <a:endParaRPr lang="en-AU" b="1" dirty="0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87F6D9D-D5A9-422B-AB59-BC834E5F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4975814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Waste of investment in new services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C204BFA9-112D-42B9-A445-327C335C1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3957039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Reputational damage</a:t>
              </a: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95EB477F-DE04-42F7-B6C8-015FD4B4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2938263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</a:rPr>
                <a:t>Availability of care to community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B024A3-0ED4-4854-A213-59169D1A7B8D}"/>
              </a:ext>
            </a:extLst>
          </p:cNvPr>
          <p:cNvGrpSpPr/>
          <p:nvPr/>
        </p:nvGrpSpPr>
        <p:grpSpPr>
          <a:xfrm>
            <a:off x="395536" y="2529203"/>
            <a:ext cx="3022266" cy="3345306"/>
            <a:chOff x="395536" y="2529203"/>
            <a:chExt cx="3022266" cy="3345306"/>
          </a:xfrm>
        </p:grpSpPr>
        <p:sp>
          <p:nvSpPr>
            <p:cNvPr id="60" name="Rectangle 18">
              <a:extLst>
                <a:ext uri="{FF2B5EF4-FFF2-40B4-BE49-F238E27FC236}">
                  <a16:creationId xmlns:a16="http://schemas.microsoft.com/office/drawing/2014/main" id="{059DA240-8F44-47E8-9437-2AAD7B9D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2953956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Insufficient budget to resource new service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84B2941-74E0-4DAC-869F-DBF24CE8FB74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1977802" y="3395991"/>
              <a:ext cx="1440000" cy="941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B83043-9895-4895-8055-46AF6A08D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802" y="4807166"/>
              <a:ext cx="1440000" cy="646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560317-9DF9-4B0E-AE6C-7147AC6AEA7B}"/>
                </a:ext>
              </a:extLst>
            </p:cNvPr>
            <p:cNvCxnSpPr>
              <a:cxnSpLocks/>
            </p:cNvCxnSpPr>
            <p:nvPr/>
          </p:nvCxnSpPr>
          <p:spPr>
            <a:xfrm>
              <a:off x="1977802" y="4437542"/>
              <a:ext cx="1440000" cy="105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BDC8C3-AA6B-45CE-AF46-65C9D455589C}"/>
                </a:ext>
              </a:extLst>
            </p:cNvPr>
            <p:cNvSpPr/>
            <p:nvPr/>
          </p:nvSpPr>
          <p:spPr>
            <a:xfrm>
              <a:off x="579340" y="2529203"/>
              <a:ext cx="12146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Causes</a:t>
              </a:r>
              <a:endParaRPr lang="en-AU" b="1" dirty="0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DE48A66D-BFFD-40FD-B5D8-11016CFB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397460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/>
              <a:r>
                <a:rPr lang="en-AU" sz="1200">
                  <a:solidFill>
                    <a:schemeClr val="bg1"/>
                  </a:solidFill>
                  <a:latin typeface="+mn-lt"/>
                </a:rPr>
                <a:t>Lack of expertise in the field</a:t>
              </a:r>
              <a:endParaRPr lang="en-AU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9E9965B-783E-4762-A677-DD3EC5963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499043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</a:rPr>
                <a:t>No existing model of care for cancer and palliative care services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Risk Bow Tie </a:t>
            </a:r>
            <a:r>
              <a:rPr lang="en-AU" dirty="0">
                <a:solidFill>
                  <a:schemeClr val="accent3"/>
                </a:solidFill>
              </a:rPr>
              <a:t>(Health) </a:t>
            </a:r>
            <a:r>
              <a:rPr lang="en-AU" dirty="0"/>
              <a:t>example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D70A7B-0559-40F1-80EC-3A308FD9B648}"/>
              </a:ext>
            </a:extLst>
          </p:cNvPr>
          <p:cNvGrpSpPr/>
          <p:nvPr/>
        </p:nvGrpSpPr>
        <p:grpSpPr>
          <a:xfrm>
            <a:off x="3419870" y="3688135"/>
            <a:ext cx="2160242" cy="1528971"/>
            <a:chOff x="3419870" y="3688135"/>
            <a:chExt cx="2160242" cy="1528971"/>
          </a:xfrm>
        </p:grpSpPr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5B638C0D-440F-49C8-87D9-7311B0FF549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0" y="4020659"/>
              <a:ext cx="2160242" cy="11964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The new cancer and palliative care service is not able to deliver adequate care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2B6601D-986A-4B2F-91B0-10443ABDFE10}"/>
                </a:ext>
              </a:extLst>
            </p:cNvPr>
            <p:cNvSpPr/>
            <p:nvPr/>
          </p:nvSpPr>
          <p:spPr>
            <a:xfrm>
              <a:off x="3958482" y="3688135"/>
              <a:ext cx="971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7200"/>
                </a:spcAft>
              </a:pPr>
              <a:r>
                <a:rPr lang="en-AU" sz="1600" b="1" dirty="0">
                  <a:solidFill>
                    <a:prstClr val="black"/>
                  </a:solidFill>
                  <a:cs typeface="Times New Roman" pitchFamily="18" charset="0"/>
                </a:rPr>
                <a:t>Event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A679F8-8B53-4F28-B052-5E596A2E9DC4}"/>
              </a:ext>
            </a:extLst>
          </p:cNvPr>
          <p:cNvSpPr txBox="1"/>
          <p:nvPr/>
        </p:nvSpPr>
        <p:spPr>
          <a:xfrm>
            <a:off x="0" y="1728756"/>
            <a:ext cx="9144000" cy="400110"/>
          </a:xfrm>
          <a:prstGeom prst="rect">
            <a:avLst/>
          </a:prstGeom>
          <a:solidFill>
            <a:srgbClr val="AADC1E"/>
          </a:solidFill>
        </p:spPr>
        <p:txBody>
          <a:bodyPr wrap="square" lIns="396000" rtlCol="0">
            <a:spAutoFit/>
          </a:bodyPr>
          <a:lstStyle/>
          <a:p>
            <a:r>
              <a:rPr lang="en-AU" sz="2000" dirty="0">
                <a:latin typeface="+mn-lt"/>
              </a:rPr>
              <a:t>Objective: To offer high quality cancer and palliative care to our community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A21522-8BF2-47F9-9DB5-5A98838F3992}"/>
              </a:ext>
            </a:extLst>
          </p:cNvPr>
          <p:cNvGrpSpPr/>
          <p:nvPr/>
        </p:nvGrpSpPr>
        <p:grpSpPr>
          <a:xfrm>
            <a:off x="2196208" y="2599000"/>
            <a:ext cx="1811782" cy="2751747"/>
            <a:chOff x="2196208" y="2599000"/>
            <a:chExt cx="1811782" cy="2751747"/>
          </a:xfrm>
        </p:grpSpPr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C5A38CA7-8C47-4A9E-9452-66F8DD0427AF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083133" y="350786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072FD2DB-9F49-45D1-A62C-A156015C87D0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538423" y="3775901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ECF907C-8416-4969-ACDD-5817EDDD4871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128860" y="4303075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17063210-447B-4022-89C9-3646F86FA79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438710" y="4983738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F7DFCE2A-B1A4-4728-901E-6B24157DA6E2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2751395" y="4357524"/>
              <a:ext cx="480084" cy="2539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0D3B3B-D352-4A0E-BF9A-FB67BB9A98DC}"/>
                </a:ext>
              </a:extLst>
            </p:cNvPr>
            <p:cNvSpPr txBox="1"/>
            <p:nvPr/>
          </p:nvSpPr>
          <p:spPr>
            <a:xfrm>
              <a:off x="2374759" y="2599000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Prevention controls: reduce likelihood </a:t>
              </a:r>
              <a:r>
                <a:rPr lang="en-AU" sz="1200" b="1" i="1" dirty="0">
                  <a:latin typeface="+mn-lt"/>
                </a:rPr>
                <a:t>before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59377E7-4BDF-4CC6-901C-B91BDAF385E2}"/>
              </a:ext>
            </a:extLst>
          </p:cNvPr>
          <p:cNvGrpSpPr/>
          <p:nvPr/>
        </p:nvGrpSpPr>
        <p:grpSpPr>
          <a:xfrm>
            <a:off x="5367908" y="2591210"/>
            <a:ext cx="1582269" cy="2792991"/>
            <a:chOff x="5367908" y="2591210"/>
            <a:chExt cx="1582269" cy="2792991"/>
          </a:xfrm>
        </p:grpSpPr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C54A2457-ACFA-425E-90DA-929A175F5828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5864725" y="3816963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E62C662A-2F49-400F-8565-69DBF94F446D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6373883" y="4304407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366B8F0F-6B6F-4138-8C44-CDEE78829E57}"/>
                </a:ext>
              </a:extLst>
            </p:cNvPr>
            <p:cNvSpPr txBox="1">
              <a:spLocks noChangeArrowheads="1"/>
            </p:cNvSpPr>
            <p:nvPr/>
          </p:nvSpPr>
          <p:spPr>
            <a:xfrm rot="16200000">
              <a:off x="6038571" y="5017192"/>
              <a:ext cx="480084" cy="2539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wrap="square" lIns="0" tIns="0" rIns="0" bIns="0" rtlCol="0" anchor="ctr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1857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91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6938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7200"/>
                </a:spcAft>
                <a:buNone/>
              </a:pPr>
              <a:endParaRPr lang="en-AU" sz="1200" dirty="0"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0EAC11-EBC5-46D8-9AEE-49F8C2A709DF}"/>
                </a:ext>
              </a:extLst>
            </p:cNvPr>
            <p:cNvSpPr txBox="1"/>
            <p:nvPr/>
          </p:nvSpPr>
          <p:spPr>
            <a:xfrm>
              <a:off x="5367908" y="2591210"/>
              <a:ext cx="1582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Detection controls: reduce impact </a:t>
              </a:r>
              <a:r>
                <a:rPr lang="en-AU" sz="1200" b="1" i="1" dirty="0">
                  <a:latin typeface="+mn-lt"/>
                </a:rPr>
                <a:t>after</a:t>
              </a:r>
              <a:r>
                <a:rPr lang="en-AU" sz="1200" i="1" dirty="0">
                  <a:latin typeface="+mn-lt"/>
                </a:rPr>
                <a:t> the event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8E798B-3FD3-4D41-8F25-44FF44446C1A}"/>
              </a:ext>
            </a:extLst>
          </p:cNvPr>
          <p:cNvGrpSpPr/>
          <p:nvPr/>
        </p:nvGrpSpPr>
        <p:grpSpPr>
          <a:xfrm>
            <a:off x="3191374" y="5307264"/>
            <a:ext cx="2669243" cy="928439"/>
            <a:chOff x="3191374" y="5307264"/>
            <a:chExt cx="2669243" cy="9284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64882A-1590-4AB5-801D-37962374FAD1}"/>
                </a:ext>
              </a:extLst>
            </p:cNvPr>
            <p:cNvSpPr txBox="1"/>
            <p:nvPr/>
          </p:nvSpPr>
          <p:spPr>
            <a:xfrm>
              <a:off x="3683375" y="5589372"/>
              <a:ext cx="1633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i="1" dirty="0">
                  <a:latin typeface="+mn-lt"/>
                </a:rPr>
                <a:t>Treatments: reduce likelihood or impact for </a:t>
              </a:r>
              <a:r>
                <a:rPr lang="en-AU" sz="1200" b="1" i="1" dirty="0">
                  <a:latin typeface="+mn-lt"/>
                </a:rPr>
                <a:t>next</a:t>
              </a:r>
              <a:r>
                <a:rPr lang="en-AU" sz="1200" i="1" dirty="0">
                  <a:latin typeface="+mn-lt"/>
                </a:rPr>
                <a:t> time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7F7E6DC-E9BF-4295-80C8-2725B2B26A7B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 flipV="1">
              <a:off x="3191374" y="5350747"/>
              <a:ext cx="492001" cy="561791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2F1C471-8002-4399-8617-E4BC74FCB104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V="1">
              <a:off x="5316606" y="5307264"/>
              <a:ext cx="544011" cy="605274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BC86DBFB-4F98-4B52-828B-F0433B436BF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5820848" y="4416204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697CF1E3-507F-43B6-869D-DA5367698B65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430879" y="5269976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8952833D-6249-45C9-9AEE-F2CFA02BEB31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373884" y="3432106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B5D20AD-27FE-4763-BE98-90DFFCCD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030" y="3517505"/>
            <a:ext cx="1582267" cy="514738"/>
          </a:xfrm>
          <a:prstGeom prst="rect">
            <a:avLst/>
          </a:prstGeom>
          <a:solidFill>
            <a:srgbClr val="89289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Increased strain on remaining staff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1F28F974-7B38-4C64-B1F2-FCEEC609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177" y="4251608"/>
            <a:ext cx="1582267" cy="514800"/>
          </a:xfrm>
          <a:prstGeom prst="rect">
            <a:avLst/>
          </a:prstGeom>
          <a:solidFill>
            <a:srgbClr val="89289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Low staff morale</a:t>
            </a:r>
            <a:endParaRPr lang="en-AU" sz="1200" b="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15085181-CC0F-4BE7-B0EB-A0391ED7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177" y="4999947"/>
            <a:ext cx="1582267" cy="699404"/>
          </a:xfrm>
          <a:prstGeom prst="rect">
            <a:avLst/>
          </a:prstGeom>
          <a:solidFill>
            <a:srgbClr val="89289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Difficulty in maintaining day-to-day operations</a:t>
            </a:r>
            <a:endParaRPr lang="en-AU" sz="1200" b="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987DC63-DF1B-469F-86D0-844079747547}"/>
              </a:ext>
            </a:extLst>
          </p:cNvPr>
          <p:cNvSpPr txBox="1">
            <a:spLocks noChangeArrowheads="1"/>
          </p:cNvSpPr>
          <p:nvPr/>
        </p:nvSpPr>
        <p:spPr>
          <a:xfrm>
            <a:off x="3419870" y="4020659"/>
            <a:ext cx="2160242" cy="11964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Resignation of key employees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52559E68-5789-49F7-8238-31A12230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91" y="3481550"/>
            <a:ext cx="1582266" cy="5147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Remuneration is uncompetitive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AC602A-3A12-4414-AA34-3079A865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162370"/>
            <a:ext cx="1582266" cy="5147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+mn-lt"/>
              </a:rPr>
              <a:t>Poor organisational culture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6CCEAAE3-9643-4867-BD64-B1B0643B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6" y="5524010"/>
            <a:ext cx="1582266" cy="5147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Inadequate career development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AF2E1D-EF6A-4359-AA5D-83362A4A137B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967657" y="3738919"/>
            <a:ext cx="1427385" cy="606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89DC235-51E1-4AAF-B4D9-5E304ABC58BC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1955042" y="5082758"/>
            <a:ext cx="1454683" cy="69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5F6BDF-3801-480B-AF90-347A92DF3D42}"/>
              </a:ext>
            </a:extLst>
          </p:cNvPr>
          <p:cNvCxnSpPr>
            <a:stCxn id="30" idx="3"/>
          </p:cNvCxnSpPr>
          <p:nvPr/>
        </p:nvCxnSpPr>
        <p:spPr>
          <a:xfrm>
            <a:off x="1977802" y="4419739"/>
            <a:ext cx="1440000" cy="12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D61AC770-E080-4A45-AF4C-1432A1E4DB1B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069536" y="3609777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CC6E20BA-4060-4F13-8F29-964565A3668B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478654" y="3837818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F7DC23C5-BEE1-4763-A1A9-FD2CB4F24B18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128860" y="4303075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9BD389-8528-4606-9BDF-932D7E83BDC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590257" y="3774874"/>
            <a:ext cx="1349773" cy="511139"/>
          </a:xfrm>
          <a:prstGeom prst="straightConnector1">
            <a:avLst/>
          </a:prstGeom>
          <a:ln>
            <a:solidFill>
              <a:srgbClr val="892890"/>
            </a:solidFill>
            <a:headEnd type="arrow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F52D56-534E-4B6C-87EF-FB0AEC134196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580112" y="4477243"/>
            <a:ext cx="1370065" cy="31765"/>
          </a:xfrm>
          <a:prstGeom prst="straightConnector1">
            <a:avLst/>
          </a:prstGeom>
          <a:ln>
            <a:solidFill>
              <a:srgbClr val="892890"/>
            </a:solidFill>
            <a:headEnd type="arrow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50E4C2A-5D25-4B8A-AE74-E585A8B7A639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5590257" y="4702871"/>
            <a:ext cx="1359920" cy="646778"/>
          </a:xfrm>
          <a:prstGeom prst="straightConnector1">
            <a:avLst/>
          </a:prstGeom>
          <a:ln>
            <a:solidFill>
              <a:srgbClr val="892890"/>
            </a:solidFill>
            <a:headEnd type="arrow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EA355CCF-32F2-41A3-BEC9-7AAD81E5064D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5925900" y="3816963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0BE942AC-5A38-4083-8103-CF26A4CB0F5C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373883" y="4304407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7ECC4BB0-6CC2-40A7-8188-1386CB75648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052867" y="4899293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22B642FD-19E9-4AB5-8314-02F2741E326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751395" y="4357524"/>
            <a:ext cx="480084" cy="253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010E9E-F738-4809-AAB8-7A7E2AC48491}"/>
              </a:ext>
            </a:extLst>
          </p:cNvPr>
          <p:cNvSpPr txBox="1"/>
          <p:nvPr/>
        </p:nvSpPr>
        <p:spPr>
          <a:xfrm>
            <a:off x="2374759" y="2599000"/>
            <a:ext cx="1633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Prevention controls and treatments to reduce likelihood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38B1F1-E846-447F-86BF-50A4F5704D67}"/>
              </a:ext>
            </a:extLst>
          </p:cNvPr>
          <p:cNvSpPr txBox="1"/>
          <p:nvPr/>
        </p:nvSpPr>
        <p:spPr>
          <a:xfrm>
            <a:off x="5367908" y="2591210"/>
            <a:ext cx="1536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Detection controls and treatments to reduce 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FE98F0-274F-4AD1-85F1-BCA011740C8B}"/>
              </a:ext>
            </a:extLst>
          </p:cNvPr>
          <p:cNvSpPr/>
          <p:nvPr/>
        </p:nvSpPr>
        <p:spPr>
          <a:xfrm>
            <a:off x="3481164" y="3439767"/>
            <a:ext cx="2098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200"/>
              </a:spcAft>
            </a:pPr>
            <a:r>
              <a:rPr lang="en-AU" sz="1600" b="1" dirty="0">
                <a:solidFill>
                  <a:prstClr val="black"/>
                </a:solidFill>
                <a:cs typeface="Times New Roman" pitchFamily="18" charset="0"/>
              </a:rPr>
              <a:t>Event that could/does affect objective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18CF28-973A-49C2-BA18-7D4BD841FEB3}"/>
              </a:ext>
            </a:extLst>
          </p:cNvPr>
          <p:cNvSpPr/>
          <p:nvPr/>
        </p:nvSpPr>
        <p:spPr>
          <a:xfrm>
            <a:off x="579340" y="2971325"/>
            <a:ext cx="1214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ea typeface="ＭＳ Ｐゴシック"/>
                <a:cs typeface="ＭＳ Ｐゴシック"/>
              </a:rPr>
              <a:t>Causes</a:t>
            </a:r>
            <a:endParaRPr lang="en-AU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7C4049-3F59-418E-92C5-552992BAE16F}"/>
              </a:ext>
            </a:extLst>
          </p:cNvPr>
          <p:cNvSpPr/>
          <p:nvPr/>
        </p:nvSpPr>
        <p:spPr>
          <a:xfrm>
            <a:off x="7106171" y="2975717"/>
            <a:ext cx="1270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ea typeface="ＭＳ Ｐゴシック"/>
                <a:cs typeface="ＭＳ Ｐゴシック"/>
              </a:rPr>
              <a:t>Impacts</a:t>
            </a:r>
            <a:endParaRPr lang="en-A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990E3-4CC1-435F-832A-C48552676332}"/>
              </a:ext>
            </a:extLst>
          </p:cNvPr>
          <p:cNvSpPr txBox="1"/>
          <p:nvPr/>
        </p:nvSpPr>
        <p:spPr>
          <a:xfrm>
            <a:off x="0" y="1728756"/>
            <a:ext cx="9144000" cy="400110"/>
          </a:xfrm>
          <a:prstGeom prst="rect">
            <a:avLst/>
          </a:prstGeom>
          <a:solidFill>
            <a:srgbClr val="AADC1E"/>
          </a:solidFill>
        </p:spPr>
        <p:txBody>
          <a:bodyPr wrap="square" lIns="396000" rtlCol="0">
            <a:spAutoFit/>
          </a:bodyPr>
          <a:lstStyle/>
          <a:p>
            <a:r>
              <a:rPr lang="en-AU" sz="2000" dirty="0">
                <a:latin typeface="+mn-lt"/>
              </a:rPr>
              <a:t>Workforce objective: Attract and retain the best people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CFED8C-1EB1-4FF6-956B-4EC5ABA1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Bow Tie example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63B0A639-5165-4391-9915-0ECB22C2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80" y="4843190"/>
            <a:ext cx="1582266" cy="5147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tIns="72000" bIns="72000" anchor="ctr" anchorCtr="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sz="1200" dirty="0">
                <a:solidFill>
                  <a:schemeClr val="bg1"/>
                </a:solidFill>
                <a:latin typeface="+mn-lt"/>
              </a:rPr>
              <a:t>Poor management practices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4E66AFC-FD43-4622-AD53-E99DE4D8BAA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1987946" y="4829345"/>
            <a:ext cx="1431924" cy="27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>
            <a:extLst>
              <a:ext uri="{FF2B5EF4-FFF2-40B4-BE49-F238E27FC236}">
                <a16:creationId xmlns:a16="http://schemas.microsoft.com/office/drawing/2014/main" id="{65BB44F7-C431-44D4-A98D-509BEBC9A201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438711" y="4857393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6EF0A69A-EC41-4416-B9A1-E49108665AEF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177980" y="5508832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D63304BD-98E7-4FA9-B46F-D7F751996F1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2851735" y="5221559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658949DA-8E45-4086-94DE-781EEDDFDE97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5753257" y="4399088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3C661588-8830-4860-AB75-7A8F7CB4E582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6462233" y="5113366"/>
            <a:ext cx="480084" cy="2539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None/>
            </a:pPr>
            <a:endParaRPr lang="en-A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44" grpId="0" animBg="1"/>
      <p:bldP spid="37" grpId="0" animBg="1"/>
      <p:bldP spid="38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7" y="4161325"/>
            <a:ext cx="3072672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Section Two: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Identify risk  categories and uncertainties</a:t>
            </a: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669E9-DFA5-45BA-A97E-9653D3F30E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6BC05-80CB-46AF-B502-D1D5188740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dirty="0"/>
              <a:t>Risk (and opportunities) categories</a:t>
            </a:r>
            <a:endParaRPr lang="en-AU" dirty="0">
              <a:highlight>
                <a:srgbClr val="FF00FF"/>
              </a:highligh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28D2C-7D35-421B-8319-4139F56AA27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664756" y="-203064"/>
            <a:ext cx="3814489" cy="8782570"/>
            <a:chOff x="4135040" y="1398618"/>
            <a:chExt cx="2370443" cy="545776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2894A0-34C6-453D-A309-F2B293228C9B}"/>
                </a:ext>
              </a:extLst>
            </p:cNvPr>
            <p:cNvSpPr/>
            <p:nvPr/>
          </p:nvSpPr>
          <p:spPr>
            <a:xfrm>
              <a:off x="5112941" y="13986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Governance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819A19-7382-4B90-99D6-D496550A7061}"/>
                </a:ext>
              </a:extLst>
            </p:cNvPr>
            <p:cNvSpPr/>
            <p:nvPr/>
          </p:nvSpPr>
          <p:spPr>
            <a:xfrm>
              <a:off x="4135040" y="13986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5809"/>
                <a:satOff val="-2869"/>
                <a:lumOff val="-1622"/>
                <a:alphaOff val="0"/>
              </a:schemeClr>
            </a:fillRef>
            <a:effectRef idx="0">
              <a:schemeClr val="accent5">
                <a:hueOff val="1525809"/>
                <a:satOff val="-2869"/>
                <a:lumOff val="-16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Infrastructure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3CB8AF-33D7-4C75-A004-646A26BE5919}"/>
                </a:ext>
              </a:extLst>
            </p:cNvPr>
            <p:cNvSpPr/>
            <p:nvPr/>
          </p:nvSpPr>
          <p:spPr>
            <a:xfrm>
              <a:off x="4622117" y="22820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51617"/>
                <a:satOff val="-5739"/>
                <a:lumOff val="-3244"/>
                <a:alphaOff val="0"/>
              </a:schemeClr>
            </a:fillRef>
            <a:effectRef idx="0">
              <a:schemeClr val="accent5">
                <a:hueOff val="3051617"/>
                <a:satOff val="-5739"/>
                <a:lumOff val="-32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Financial sustainability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17534D-97D0-49AB-A18F-7B192B1E7A69}"/>
                </a:ext>
              </a:extLst>
            </p:cNvPr>
            <p:cNvSpPr/>
            <p:nvPr/>
          </p:nvSpPr>
          <p:spPr>
            <a:xfrm>
              <a:off x="5600018" y="2282018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577426"/>
                <a:satOff val="-8608"/>
                <a:lumOff val="-4867"/>
                <a:alphaOff val="0"/>
              </a:schemeClr>
            </a:fillRef>
            <a:effectRef idx="0">
              <a:schemeClr val="accent5">
                <a:hueOff val="4577426"/>
                <a:satOff val="-8608"/>
                <a:lumOff val="-48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Reputation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D5FC1F-55DE-4194-B786-7CBEB5B8D33D}"/>
                </a:ext>
              </a:extLst>
            </p:cNvPr>
            <p:cNvSpPr/>
            <p:nvPr/>
          </p:nvSpPr>
          <p:spPr>
            <a:xfrm>
              <a:off x="5112941" y="31654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103235"/>
                <a:satOff val="-11478"/>
                <a:lumOff val="-6489"/>
                <a:alphaOff val="0"/>
              </a:schemeClr>
            </a:fillRef>
            <a:effectRef idx="0">
              <a:schemeClr val="accent5">
                <a:hueOff val="6103235"/>
                <a:satOff val="-11478"/>
                <a:lumOff val="-6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Organisational culture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7B032B2-0FC5-430D-A1EB-25AE8CF9E8AE}"/>
                </a:ext>
              </a:extLst>
            </p:cNvPr>
            <p:cNvSpPr/>
            <p:nvPr/>
          </p:nvSpPr>
          <p:spPr>
            <a:xfrm>
              <a:off x="4135040" y="31654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7629044"/>
                <a:satOff val="-14347"/>
                <a:lumOff val="-8111"/>
                <a:alphaOff val="0"/>
              </a:schemeClr>
            </a:fillRef>
            <a:effectRef idx="0">
              <a:schemeClr val="accent5">
                <a:hueOff val="7629044"/>
                <a:satOff val="-14347"/>
                <a:lumOff val="-81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dirty="0"/>
                <a:t>Environment</a:t>
              </a:r>
              <a:endParaRPr lang="en-AU" sz="1400" b="1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E1B45A-0CB8-4A51-B037-FAA56DCE972C}"/>
                </a:ext>
              </a:extLst>
            </p:cNvPr>
            <p:cNvSpPr/>
            <p:nvPr/>
          </p:nvSpPr>
          <p:spPr>
            <a:xfrm>
              <a:off x="4622117" y="40488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154852"/>
                <a:satOff val="-17217"/>
                <a:lumOff val="-9733"/>
                <a:alphaOff val="0"/>
              </a:schemeClr>
            </a:fillRef>
            <a:effectRef idx="0">
              <a:schemeClr val="accent5">
                <a:hueOff val="9154852"/>
                <a:satOff val="-17217"/>
                <a:lumOff val="-97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Relationship management, including shared risk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F52413-25A1-4CAE-846E-3544CE6982DB}"/>
                </a:ext>
              </a:extLst>
            </p:cNvPr>
            <p:cNvSpPr/>
            <p:nvPr/>
          </p:nvSpPr>
          <p:spPr>
            <a:xfrm>
              <a:off x="5600018" y="40488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0680661"/>
                <a:satOff val="-20086"/>
                <a:lumOff val="-11355"/>
                <a:alphaOff val="0"/>
              </a:schemeClr>
            </a:fillRef>
            <a:effectRef idx="0">
              <a:schemeClr val="accent5">
                <a:hueOff val="10680661"/>
                <a:satOff val="-20086"/>
                <a:lumOff val="-11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Political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578AD-4156-4E39-AF7E-837ADEE70CBF}"/>
                </a:ext>
              </a:extLst>
            </p:cNvPr>
            <p:cNvSpPr/>
            <p:nvPr/>
          </p:nvSpPr>
          <p:spPr>
            <a:xfrm>
              <a:off x="5112941" y="49322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206470"/>
                <a:satOff val="-22956"/>
                <a:lumOff val="-12977"/>
                <a:alphaOff val="0"/>
              </a:schemeClr>
            </a:fillRef>
            <a:effectRef idx="0">
              <a:schemeClr val="accent5">
                <a:hueOff val="12206470"/>
                <a:satOff val="-22956"/>
                <a:lumOff val="-129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Workforce, clients and community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90B81F-F8E5-4930-A318-1461DA9BBC67}"/>
                </a:ext>
              </a:extLst>
            </p:cNvPr>
            <p:cNvSpPr/>
            <p:nvPr/>
          </p:nvSpPr>
          <p:spPr>
            <a:xfrm>
              <a:off x="4135040" y="49322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3732278"/>
                <a:satOff val="-25825"/>
                <a:lumOff val="-14600"/>
                <a:alphaOff val="0"/>
              </a:schemeClr>
            </a:fillRef>
            <a:effectRef idx="0">
              <a:schemeClr val="accent5">
                <a:hueOff val="13732278"/>
                <a:satOff val="-25825"/>
                <a:lumOff val="-146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Safety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EF69ED0-A259-4CF2-BF4A-0067CAD3647A}"/>
                </a:ext>
              </a:extLst>
            </p:cNvPr>
            <p:cNvSpPr/>
            <p:nvPr/>
          </p:nvSpPr>
          <p:spPr>
            <a:xfrm>
              <a:off x="4622117" y="58156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258087"/>
                <a:satOff val="-28695"/>
                <a:lumOff val="-16222"/>
                <a:alphaOff val="0"/>
              </a:schemeClr>
            </a:fillRef>
            <a:effectRef idx="0">
              <a:schemeClr val="accent5">
                <a:hueOff val="15258087"/>
                <a:satOff val="-28695"/>
                <a:lumOff val="-162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63961" tIns="108000" rIns="163962" bIns="10800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Technology and communications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31B70DC-1C0A-42FD-8976-59831DFC7511}"/>
                </a:ext>
              </a:extLst>
            </p:cNvPr>
            <p:cNvSpPr/>
            <p:nvPr/>
          </p:nvSpPr>
          <p:spPr>
            <a:xfrm>
              <a:off x="5600018" y="5815617"/>
              <a:ext cx="905465" cy="1040764"/>
            </a:xfrm>
            <a:custGeom>
              <a:avLst/>
              <a:gdLst>
                <a:gd name="connsiteX0" fmla="*/ 0 w 1040763"/>
                <a:gd name="connsiteY0" fmla="*/ 452732 h 905464"/>
                <a:gd name="connsiteX1" fmla="*/ 226366 w 1040763"/>
                <a:gd name="connsiteY1" fmla="*/ 0 h 905464"/>
                <a:gd name="connsiteX2" fmla="*/ 814397 w 1040763"/>
                <a:gd name="connsiteY2" fmla="*/ 0 h 905464"/>
                <a:gd name="connsiteX3" fmla="*/ 1040763 w 1040763"/>
                <a:gd name="connsiteY3" fmla="*/ 452732 h 905464"/>
                <a:gd name="connsiteX4" fmla="*/ 814397 w 1040763"/>
                <a:gd name="connsiteY4" fmla="*/ 905464 h 905464"/>
                <a:gd name="connsiteX5" fmla="*/ 226366 w 1040763"/>
                <a:gd name="connsiteY5" fmla="*/ 905464 h 905464"/>
                <a:gd name="connsiteX6" fmla="*/ 0 w 1040763"/>
                <a:gd name="connsiteY6" fmla="*/ 452732 h 90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763" h="905464">
                  <a:moveTo>
                    <a:pt x="520381" y="0"/>
                  </a:moveTo>
                  <a:lnTo>
                    <a:pt x="1040762" y="196939"/>
                  </a:lnTo>
                  <a:lnTo>
                    <a:pt x="1040762" y="708525"/>
                  </a:lnTo>
                  <a:lnTo>
                    <a:pt x="520382" y="905464"/>
                  </a:lnTo>
                  <a:lnTo>
                    <a:pt x="1" y="708525"/>
                  </a:lnTo>
                  <a:lnTo>
                    <a:pt x="1" y="196939"/>
                  </a:lnTo>
                  <a:lnTo>
                    <a:pt x="52038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783896"/>
                <a:satOff val="-31564"/>
                <a:lumOff val="-17844"/>
                <a:alphaOff val="0"/>
              </a:schemeClr>
            </a:fillRef>
            <a:effectRef idx="0">
              <a:schemeClr val="accent5">
                <a:hueOff val="16783896"/>
                <a:satOff val="-31564"/>
                <a:lumOff val="-178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41101" tIns="162187" rIns="141102" bIns="1621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b="1" kern="1200" dirty="0"/>
                <a:t>Legal and compliance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49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849CC6-92AC-47CA-A303-02B9B0270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9971"/>
            <a:ext cx="9144000" cy="5268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90991-503C-4AD5-9AB1-59EC3969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Shared and State-significant risk</a:t>
            </a:r>
            <a:r>
              <a:rPr lang="en-AU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33A43-37D9-423C-B1CC-D1F27001C0E5}"/>
              </a:ext>
            </a:extLst>
          </p:cNvPr>
          <p:cNvSpPr txBox="1"/>
          <p:nvPr/>
        </p:nvSpPr>
        <p:spPr>
          <a:xfrm>
            <a:off x="6068700" y="3900900"/>
            <a:ext cx="2722009" cy="2696123"/>
          </a:xfrm>
          <a:prstGeom prst="rect">
            <a:avLst/>
          </a:prstGeom>
          <a:solidFill>
            <a:schemeClr val="accent2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8000"/>
              </a:lnSpc>
              <a:spcAft>
                <a:spcPts val="600"/>
              </a:spcAft>
            </a:pPr>
            <a:r>
              <a:rPr lang="en-AU" sz="2000" dirty="0">
                <a:solidFill>
                  <a:schemeClr val="bg1"/>
                </a:solidFill>
                <a:latin typeface="+mn-lt"/>
              </a:rPr>
              <a:t>Shared and State-significant risks are typically shared by two or more agencies, where a shared objective or key dependency exists.</a:t>
            </a:r>
          </a:p>
          <a:p>
            <a:pPr algn="r">
              <a:lnSpc>
                <a:spcPct val="108000"/>
              </a:lnSpc>
              <a:spcAft>
                <a:spcPts val="600"/>
              </a:spcAft>
            </a:pPr>
            <a:r>
              <a:rPr lang="en-AU" sz="1000" dirty="0">
                <a:solidFill>
                  <a:schemeClr val="bg1"/>
                </a:solidFill>
                <a:latin typeface="+mn-lt"/>
              </a:rPr>
              <a:t>VGRMF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BCF72-BBC8-4B0A-876E-807B06CBA000}"/>
              </a:ext>
            </a:extLst>
          </p:cNvPr>
          <p:cNvSpPr txBox="1"/>
          <p:nvPr/>
        </p:nvSpPr>
        <p:spPr>
          <a:xfrm>
            <a:off x="468000" y="192024"/>
            <a:ext cx="201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5"/>
                </a:solidFill>
                <a:latin typeface="+mn-lt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73464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992510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400" b="1" dirty="0">
                <a:solidFill>
                  <a:schemeClr val="bg1"/>
                </a:solidFill>
              </a:rPr>
              <a:t>Section Three:</a:t>
            </a:r>
          </a:p>
          <a:p>
            <a:pPr>
              <a:defRPr/>
            </a:pPr>
            <a:r>
              <a:rPr lang="en-AU" sz="2400" b="1" dirty="0">
                <a:solidFill>
                  <a:schemeClr val="bg1"/>
                </a:solidFill>
                <a:latin typeface="Arial" panose="020B0604020202020204"/>
              </a:rPr>
              <a:t>Risk causes and impacts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03769-2E46-4921-B792-9E9593B7C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00" y="0"/>
            <a:ext cx="4680000" cy="68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707E9-DFCD-4A00-9C73-49ED205707C0}"/>
              </a:ext>
            </a:extLst>
          </p:cNvPr>
          <p:cNvGrpSpPr/>
          <p:nvPr/>
        </p:nvGrpSpPr>
        <p:grpSpPr>
          <a:xfrm>
            <a:off x="5590256" y="2533595"/>
            <a:ext cx="2943436" cy="3326289"/>
            <a:chOff x="5590256" y="2533595"/>
            <a:chExt cx="2943436" cy="332628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0124CE5-BD2C-4C91-B521-4A4CA308B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257" y="3395988"/>
              <a:ext cx="1359918" cy="80226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AED401-AC29-4A19-A129-9F8327B4E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4940" y="4416644"/>
              <a:ext cx="1345237" cy="10064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E2D7A1E-21AF-468F-B69E-CB061D91A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256" y="4867545"/>
              <a:ext cx="1359921" cy="64677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B11250-E7AA-416D-82A2-76B3F2C03BDB}"/>
                </a:ext>
              </a:extLst>
            </p:cNvPr>
            <p:cNvSpPr/>
            <p:nvPr/>
          </p:nvSpPr>
          <p:spPr>
            <a:xfrm>
              <a:off x="7106171" y="2533595"/>
              <a:ext cx="1270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Impacts</a:t>
              </a:r>
              <a:endParaRPr lang="en-AU" b="1" dirty="0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487F6D9D-D5A9-422B-AB59-BC834E5FE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4975814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C204BFA9-112D-42B9-A445-327C335C1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3957039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  <a:endParaRPr lang="en-AU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95EB477F-DE04-42F7-B6C8-015FD4B4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426" y="2938263"/>
              <a:ext cx="1582266" cy="88407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b="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Impacts or consequences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E50B1-1A79-4FF0-99C2-061C931A24F0}"/>
              </a:ext>
            </a:extLst>
          </p:cNvPr>
          <p:cNvGrpSpPr/>
          <p:nvPr/>
        </p:nvGrpSpPr>
        <p:grpSpPr>
          <a:xfrm>
            <a:off x="395536" y="2529203"/>
            <a:ext cx="3024334" cy="3345306"/>
            <a:chOff x="395536" y="2529203"/>
            <a:chExt cx="3024334" cy="3345306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84B2941-74E0-4DAC-869F-DBF24CE8FB74}"/>
                </a:ext>
              </a:extLst>
            </p:cNvPr>
            <p:cNvCxnSpPr>
              <a:cxnSpLocks/>
            </p:cNvCxnSpPr>
            <p:nvPr/>
          </p:nvCxnSpPr>
          <p:spPr>
            <a:xfrm>
              <a:off x="1979870" y="3412277"/>
              <a:ext cx="1440000" cy="664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B83043-9895-4895-8055-46AF6A08D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802" y="4807166"/>
              <a:ext cx="1440000" cy="646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560317-9DF9-4B0E-AE6C-7147AC6AEA7B}"/>
                </a:ext>
              </a:extLst>
            </p:cNvPr>
            <p:cNvCxnSpPr>
              <a:cxnSpLocks/>
            </p:cNvCxnSpPr>
            <p:nvPr/>
          </p:nvCxnSpPr>
          <p:spPr>
            <a:xfrm>
              <a:off x="1977802" y="4437542"/>
              <a:ext cx="1440000" cy="105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BDC8C3-AA6B-45CE-AF46-65C9D455589C}"/>
                </a:ext>
              </a:extLst>
            </p:cNvPr>
            <p:cNvSpPr/>
            <p:nvPr/>
          </p:nvSpPr>
          <p:spPr>
            <a:xfrm>
              <a:off x="579340" y="2529203"/>
              <a:ext cx="12146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>
                  <a:ea typeface="ＭＳ Ｐゴシック"/>
                  <a:cs typeface="ＭＳ Ｐゴシック"/>
                </a:rPr>
                <a:t>Causes</a:t>
              </a:r>
              <a:endParaRPr lang="en-AU" b="1" dirty="0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DE48A66D-BFFD-40FD-B5D8-11016CFB9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397460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39E9965B-783E-4762-A677-DD3EC5963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67" y="4990439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17098975-F800-4FEF-8883-CFB1C64B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2953956"/>
              <a:ext cx="1582266" cy="88407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tIns="72000" bIns="72000" anchor="ctr" anchorCtr="1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200" dirty="0">
                  <a:solidFill>
                    <a:schemeClr val="bg1"/>
                  </a:solidFill>
                  <a:latin typeface="+mn-lt"/>
                  <a:ea typeface="ＭＳ Ｐゴシック"/>
                  <a:cs typeface="ＭＳ Ｐゴシック"/>
                </a:rPr>
                <a:t>Reason or trigger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F672D-5DBD-4826-AED4-254A3D6A1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0E7DE-9717-41E0-A643-2D83C8B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Risk Bow Tie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F6C729E5-CEB3-4F00-90F4-E41A7F04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000" y="6480000"/>
            <a:ext cx="1440000" cy="216000"/>
          </a:xfrm>
        </p:spPr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5B638C0D-440F-49C8-87D9-7311B0FF5499}"/>
              </a:ext>
            </a:extLst>
          </p:cNvPr>
          <p:cNvSpPr txBox="1">
            <a:spLocks noChangeArrowheads="1"/>
          </p:cNvSpPr>
          <p:nvPr/>
        </p:nvSpPr>
        <p:spPr>
          <a:xfrm>
            <a:off x="3419870" y="4020659"/>
            <a:ext cx="2160242" cy="11964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Risk of an undesirable event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2B6601D-986A-4B2F-91B0-10443ABDFE10}"/>
              </a:ext>
            </a:extLst>
          </p:cNvPr>
          <p:cNvSpPr/>
          <p:nvPr/>
        </p:nvSpPr>
        <p:spPr>
          <a:xfrm>
            <a:off x="3958482" y="3688135"/>
            <a:ext cx="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200"/>
              </a:spcAft>
            </a:pPr>
            <a:r>
              <a:rPr lang="en-AU" sz="1600" b="1" dirty="0">
                <a:solidFill>
                  <a:prstClr val="black"/>
                </a:solidFill>
                <a:cs typeface="Times New Roman" pitchFamily="18" charset="0"/>
              </a:rPr>
              <a:t>Event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B940D6-B5C0-4358-8528-CCF2798476D8}"/>
              </a:ext>
            </a:extLst>
          </p:cNvPr>
          <p:cNvSpPr txBox="1"/>
          <p:nvPr/>
        </p:nvSpPr>
        <p:spPr>
          <a:xfrm>
            <a:off x="0" y="1728756"/>
            <a:ext cx="9144000" cy="400110"/>
          </a:xfrm>
          <a:prstGeom prst="rect">
            <a:avLst/>
          </a:prstGeom>
          <a:solidFill>
            <a:srgbClr val="AADC1E"/>
          </a:solidFill>
        </p:spPr>
        <p:txBody>
          <a:bodyPr wrap="square" lIns="396000" rtlCol="0">
            <a:spAutoFit/>
          </a:bodyPr>
          <a:lstStyle/>
          <a:p>
            <a:r>
              <a:rPr lang="en-AU" sz="2000" dirty="0">
                <a:latin typeface="+mn-lt"/>
              </a:rPr>
              <a:t>Objective:</a:t>
            </a:r>
          </a:p>
        </p:txBody>
      </p:sp>
    </p:spTree>
    <p:extLst>
      <p:ext uri="{BB962C8B-B14F-4D97-AF65-F5344CB8AC3E}">
        <p14:creationId xmlns:p14="http://schemas.microsoft.com/office/powerpoint/2010/main" val="29498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9" grpId="0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Risk Identification and Management Program (RIMP)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43C3A-5FE2-4533-8A52-53B82DC8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81" y="1973090"/>
            <a:ext cx="6694419" cy="3089732"/>
          </a:xfrm>
          <a:prstGeom prst="rect">
            <a:avLst/>
          </a:prstGeom>
        </p:spPr>
      </p:pic>
      <p:sp>
        <p:nvSpPr>
          <p:cNvPr id="6" name="Right Arrow 4">
            <a:extLst>
              <a:ext uri="{FF2B5EF4-FFF2-40B4-BE49-F238E27FC236}">
                <a16:creationId xmlns:a16="http://schemas.microsoft.com/office/drawing/2014/main" id="{463940D0-D2BA-423C-9814-F67BE2CEC468}"/>
              </a:ext>
            </a:extLst>
          </p:cNvPr>
          <p:cNvSpPr/>
          <p:nvPr/>
        </p:nvSpPr>
        <p:spPr>
          <a:xfrm rot="16200000">
            <a:off x="1763447" y="4840191"/>
            <a:ext cx="1224137" cy="10801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6066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7" y="4161325"/>
            <a:ext cx="3072671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Workshop 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/>
              </a:rPr>
              <a:t>lose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 charset="0"/>
            </a:endParaRP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F8971-802E-469F-96B5-6E0C21D05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759" y="0"/>
            <a:ext cx="5085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5A54-E6A2-4C0B-8992-151845610D7A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/>
                </a:solidFill>
              </a:rPr>
              <a:t>What are your key learnings from today’s workshop?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  <a:endParaRPr lang="en-US" dirty="0"/>
          </a:p>
        </p:txBody>
      </p:sp>
      <p:sp>
        <p:nvSpPr>
          <p:cNvPr id="9" name="Content Placeholder 132">
            <a:extLst>
              <a:ext uri="{FF2B5EF4-FFF2-40B4-BE49-F238E27FC236}">
                <a16:creationId xmlns:a16="http://schemas.microsoft.com/office/drawing/2014/main" id="{16CF7641-602E-4A63-A2FE-73CB2137BF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0" y="1908000"/>
            <a:ext cx="5076000" cy="2128742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lvl="1"/>
            <a:r>
              <a:rPr lang="en-AU" dirty="0"/>
              <a:t>Sections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Risk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Risk categories and uncertainties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Risk causes and impacts</a:t>
            </a:r>
          </a:p>
        </p:txBody>
      </p:sp>
    </p:spTree>
    <p:extLst>
      <p:ext uri="{BB962C8B-B14F-4D97-AF65-F5344CB8AC3E}">
        <p14:creationId xmlns:p14="http://schemas.microsoft.com/office/powerpoint/2010/main" val="2843133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One: Workshop outcomes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5292208-F096-4DC4-AD72-CFF9EB5E3F10}"/>
              </a:ext>
            </a:extLst>
          </p:cNvPr>
          <p:cNvSpPr txBox="1">
            <a:spLocks/>
          </p:cNvSpPr>
          <p:nvPr/>
        </p:nvSpPr>
        <p:spPr>
          <a:xfrm>
            <a:off x="648000" y="2411999"/>
            <a:ext cx="3321834" cy="367730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We hope you now have: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An agreed understanding of key risk concepts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risk events for each strategic objective and grouped them into themes or categories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Considered shared risk implications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causes and impacts for each risk event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B9645CD-2AD5-42CA-BAFD-D2251C015D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877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48000" y="2412000"/>
            <a:ext cx="3578560" cy="3816000"/>
          </a:xfrm>
        </p:spPr>
        <p:txBody>
          <a:bodyPr/>
          <a:lstStyle/>
          <a:p>
            <a:pPr lvl="1"/>
            <a:r>
              <a:rPr lang="en-AU" dirty="0"/>
              <a:t>What to do next</a:t>
            </a:r>
          </a:p>
          <a:p>
            <a:pPr lvl="2"/>
            <a:r>
              <a:rPr lang="en-AU" dirty="0"/>
              <a:t>Reflect</a:t>
            </a:r>
          </a:p>
          <a:p>
            <a:pPr lvl="3"/>
            <a:r>
              <a:rPr lang="en-AU" dirty="0"/>
              <a:t>What insights from this workshop are you going to share with other members of staff?</a:t>
            </a:r>
          </a:p>
          <a:p>
            <a:pPr lvl="3"/>
            <a:r>
              <a:rPr lang="en-AU" dirty="0"/>
              <a:t>How are you going to share that information?</a:t>
            </a:r>
          </a:p>
          <a:p>
            <a:pPr lvl="3"/>
            <a:r>
              <a:rPr lang="en-AU" dirty="0"/>
              <a:t>What actions do we need to take now?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More information</a:t>
            </a:r>
          </a:p>
          <a:p>
            <a:pPr lvl="3"/>
            <a:r>
              <a:rPr lang="en-AU" dirty="0"/>
              <a:t>VMIA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8652882-A9BF-456E-823D-7B4BFF07A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000" y="1908000"/>
            <a:ext cx="4320000" cy="4320000"/>
          </a:xfrm>
        </p:spPr>
      </p:pic>
    </p:spTree>
    <p:extLst>
      <p:ext uri="{BB962C8B-B14F-4D97-AF65-F5344CB8AC3E}">
        <p14:creationId xmlns:p14="http://schemas.microsoft.com/office/powerpoint/2010/main" val="184350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45C11-1FD4-41C4-8570-EF0E988FC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61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Phase One: Workshop outcomes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1A1DF3C-3942-4ED6-BA9C-AF7E9712137D}"/>
              </a:ext>
            </a:extLst>
          </p:cNvPr>
          <p:cNvSpPr txBox="1">
            <a:spLocks/>
          </p:cNvSpPr>
          <p:nvPr/>
        </p:nvSpPr>
        <p:spPr>
          <a:xfrm>
            <a:off x="648000" y="2411999"/>
            <a:ext cx="3321834" cy="367730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At the end of this workshop, you should have: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A standardised understanding of key risk concepts.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risk events for each strategic objective and grouped them into themes or categories.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Considered shared risk implications.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Identified causes and impacts for each risk event.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C203C9-0EFB-430A-B16A-6B6AB3FB95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5" r="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34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EA5DB-F227-4588-8C16-606BA582BE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14B4A-46C6-46CD-BD7D-C26FB994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0B58BEC-F545-4EA6-8871-BBFB3336E6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10924"/>
          <a:stretch/>
        </p:blipFill>
        <p:spPr>
          <a:xfrm>
            <a:off x="468313" y="2349010"/>
            <a:ext cx="4401399" cy="3687329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9A8D9C3-226F-4B7B-BDC7-526964572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4140" y="2349010"/>
            <a:ext cx="3668062" cy="3687329"/>
          </a:xfrm>
          <a:ln>
            <a:solidFill>
              <a:schemeClr val="bg1">
                <a:lumMod val="85000"/>
              </a:schemeClr>
            </a:solidFill>
          </a:ln>
        </p:spPr>
        <p:txBody>
          <a:bodyPr lIns="90000" tIns="72000" rIns="36000" bIns="72000"/>
          <a:lstStyle/>
          <a:p>
            <a:pPr lvl="1"/>
            <a:r>
              <a:rPr lang="en-GB" sz="1700" b="1" dirty="0"/>
              <a:t>Would you?</a:t>
            </a:r>
          </a:p>
          <a:p>
            <a:pPr lvl="3"/>
            <a:r>
              <a:rPr lang="en-GB" sz="1400" dirty="0"/>
              <a:t>You are on a plane at 30,000 feet and I ask you jump out. Would you? </a:t>
            </a:r>
            <a:endParaRPr lang="en-AU" sz="1400" b="1" dirty="0"/>
          </a:p>
          <a:p>
            <a:pPr lvl="3"/>
            <a:r>
              <a:rPr lang="en-GB" sz="1400" dirty="0"/>
              <a:t>The plane has two engines and one is on fire. Would you now?</a:t>
            </a:r>
            <a:endParaRPr lang="en-AU" sz="1400" b="1" dirty="0"/>
          </a:p>
          <a:p>
            <a:pPr lvl="3"/>
            <a:r>
              <a:rPr lang="en-GB" sz="1400" dirty="0"/>
              <a:t>One engine is on fire, you have a World War II parachute and you have had no training on how to use it. Would you now?</a:t>
            </a:r>
            <a:endParaRPr lang="en-AU" sz="1400" b="1" dirty="0"/>
          </a:p>
          <a:p>
            <a:pPr lvl="3"/>
            <a:r>
              <a:rPr lang="en-GB" sz="1400" dirty="0"/>
              <a:t>One engine is on fire, you have a World War II parachute, you have had extensive training on how to use it and you have packed it yourself. Would you now? </a:t>
            </a:r>
            <a:endParaRPr lang="en-AU" sz="14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B9EB5C-7DD7-4C45-8C7D-F1A14D7C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Activity: Would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83752-35B1-49AE-AF6B-8525370EC495}"/>
              </a:ext>
            </a:extLst>
          </p:cNvPr>
          <p:cNvSpPr txBox="1"/>
          <p:nvPr/>
        </p:nvSpPr>
        <p:spPr>
          <a:xfrm>
            <a:off x="396880" y="213816"/>
            <a:ext cx="201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7217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2A26C-A7AC-48AA-8379-9DBC296F28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86D5E-90BE-4FD2-8C8A-99F5224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329CB-5975-4226-A97A-2DBABB86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6791" y="2108722"/>
            <a:ext cx="3519209" cy="3420000"/>
          </a:xfrm>
          <a:ln>
            <a:solidFill>
              <a:schemeClr val="bg1">
                <a:lumMod val="85000"/>
              </a:schemeClr>
            </a:solidFill>
          </a:ln>
        </p:spPr>
        <p:txBody>
          <a:bodyPr lIns="90000"/>
          <a:lstStyle/>
          <a:p>
            <a:pPr lvl="1"/>
            <a:r>
              <a:rPr lang="en-AU" b="1" dirty="0"/>
              <a:t>What does risk management mean to you?</a:t>
            </a:r>
          </a:p>
          <a:p>
            <a:pPr lvl="3"/>
            <a:r>
              <a:rPr lang="en-AU" dirty="0"/>
              <a:t>Draw a picture</a:t>
            </a:r>
          </a:p>
          <a:p>
            <a:pPr marL="0" lvl="3" indent="0">
              <a:buNone/>
            </a:pPr>
            <a:r>
              <a:rPr lang="en-AU" dirty="0"/>
              <a:t>OR</a:t>
            </a:r>
          </a:p>
          <a:p>
            <a:pPr lvl="3"/>
            <a:r>
              <a:rPr lang="en-AU" dirty="0"/>
              <a:t>Create a metaphor, proverb or expression</a:t>
            </a:r>
          </a:p>
          <a:p>
            <a:pPr marL="288000" lvl="4" indent="0">
              <a:buNone/>
            </a:pPr>
            <a:r>
              <a:rPr lang="en-AU" i="1" dirty="0"/>
              <a:t>Example: </a:t>
            </a:r>
          </a:p>
          <a:p>
            <a:pPr lvl="4"/>
            <a:r>
              <a:rPr lang="en-AU" i="1" dirty="0"/>
              <a:t>A stich in time saves nine</a:t>
            </a:r>
          </a:p>
          <a:p>
            <a:pPr lvl="4"/>
            <a:r>
              <a:rPr lang="en-AU" i="1" dirty="0"/>
              <a:t>What is necessary is never a risk. ~ </a:t>
            </a:r>
            <a:r>
              <a:rPr lang="en-AU" sz="1100" i="1" dirty="0"/>
              <a:t>Cardinal Jean Francois de Retz</a:t>
            </a:r>
          </a:p>
          <a:p>
            <a:pPr lvl="4"/>
            <a:r>
              <a:rPr lang="en-AU" i="1" dirty="0"/>
              <a:t>Where there is much to risk, there is much to consider. </a:t>
            </a:r>
            <a:r>
              <a:rPr lang="en-AU" sz="1100" i="1" dirty="0"/>
              <a:t>~ Author Unknown</a:t>
            </a:r>
          </a:p>
          <a:p>
            <a:pPr lvl="4"/>
            <a:r>
              <a:rPr lang="en-AU" i="1" dirty="0"/>
              <a:t>There’s no reward in life without risk. </a:t>
            </a:r>
            <a:r>
              <a:rPr lang="en-AU" sz="1100" i="1" dirty="0"/>
              <a:t>~ Barry J. Farber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FF25E42-5B9A-4EDF-B4F2-BACAD7B145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17" y="2108722"/>
            <a:ext cx="4466729" cy="3420000"/>
          </a:xfr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8B5DA026-B524-4767-87E2-8FEC46A8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0000"/>
            <a:ext cx="6840000" cy="1152000"/>
          </a:xfrm>
        </p:spPr>
        <p:txBody>
          <a:bodyPr/>
          <a:lstStyle/>
          <a:p>
            <a:r>
              <a:rPr lang="en-AU" dirty="0"/>
              <a:t>Activity: Risk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A6173-3381-4381-97F6-BA75F2E65737}"/>
              </a:ext>
            </a:extLst>
          </p:cNvPr>
          <p:cNvSpPr txBox="1"/>
          <p:nvPr/>
        </p:nvSpPr>
        <p:spPr>
          <a:xfrm>
            <a:off x="396880" y="213816"/>
            <a:ext cx="201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AADC1E"/>
                </a:solidFill>
                <a:latin typeface="+mn-lt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85528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5A54-E6A2-4C0B-8992-151845610D7A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quarter" idx="13"/>
          </p:nvPr>
        </p:nvSpPr>
        <p:spPr>
          <a:xfrm>
            <a:off x="3600000" y="1908000"/>
            <a:ext cx="5076000" cy="2128742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lvl="1"/>
            <a:r>
              <a:rPr lang="en-AU" dirty="0"/>
              <a:t>Sections </a:t>
            </a:r>
            <a:r>
              <a:rPr lang="en-AU" i="1" dirty="0">
                <a:solidFill>
                  <a:srgbClr val="AADC1E"/>
                </a:solidFill>
              </a:rPr>
              <a:t>(Note: Modify as required)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b="0" dirty="0"/>
              <a:t>Introduction to risk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Identify risk categories and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 risk descriptions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>
                <a:solidFill>
                  <a:srgbClr val="F7941E"/>
                </a:solidFill>
              </a:rPr>
              <a:t>As we work through these topics, consider how you will apply the concepts and ideas within your organisation.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Sections in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A4682A-CE7C-4313-8E42-08D3018AE8FF}"/>
              </a:ext>
            </a:extLst>
          </p:cNvPr>
          <p:cNvSpPr/>
          <p:nvPr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476E23-99C9-4FAB-80C8-30979BA4DB6D}"/>
              </a:ext>
            </a:extLst>
          </p:cNvPr>
          <p:cNvSpPr txBox="1">
            <a:spLocks/>
          </p:cNvSpPr>
          <p:nvPr/>
        </p:nvSpPr>
        <p:spPr>
          <a:xfrm>
            <a:off x="687668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Section One: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charset="0"/>
              </a:rPr>
              <a:t>Introduction to risk concepts</a:t>
            </a:r>
          </a:p>
        </p:txBody>
      </p:sp>
      <p:pic>
        <p:nvPicPr>
          <p:cNvPr id="6" name="Picture 5" descr="Logo_White_PTT_00.png">
            <a:extLst>
              <a:ext uri="{FF2B5EF4-FFF2-40B4-BE49-F238E27FC236}">
                <a16:creationId xmlns:a16="http://schemas.microsoft.com/office/drawing/2014/main" id="{2870FE18-33F0-484D-AAD9-E9E27EA45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C5065-81B7-488A-9369-3F4DA02E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62A82-7291-4708-AF1E-1CFF84E3EE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760" y="0"/>
            <a:ext cx="508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80109-CB93-4101-BFAA-B850A974F1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" y="0"/>
            <a:ext cx="9107264" cy="6858000"/>
          </a:xfrm>
          <a:prstGeom prst="rect">
            <a:avLst/>
          </a:prstGeom>
        </p:spPr>
      </p:pic>
      <p:sp>
        <p:nvSpPr>
          <p:cNvPr id="15" name="Text Box 30"/>
          <p:cNvSpPr txBox="1"/>
          <p:nvPr/>
        </p:nvSpPr>
        <p:spPr>
          <a:xfrm>
            <a:off x="750271" y="4094864"/>
            <a:ext cx="4553632" cy="188209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AU" dirty="0">
                <a:solidFill>
                  <a:schemeClr val="bg1"/>
                </a:solidFill>
                <a:latin typeface="Arial"/>
                <a:ea typeface="Calibri"/>
                <a:cs typeface="Aharoni"/>
              </a:rPr>
              <a:t>Risk is the…</a:t>
            </a:r>
            <a:endParaRPr lang="en-AU" sz="2800" i="1" dirty="0">
              <a:solidFill>
                <a:schemeClr val="bg1"/>
              </a:solidFill>
              <a:latin typeface="Arial"/>
              <a:ea typeface="Calibri"/>
              <a:cs typeface="Aharoni"/>
            </a:endParaRP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AU" sz="2800" b="1" dirty="0">
                <a:solidFill>
                  <a:schemeClr val="bg1"/>
                </a:solidFill>
                <a:latin typeface="Arial"/>
                <a:ea typeface="Calibri"/>
                <a:cs typeface="Aharoni"/>
              </a:rPr>
              <a:t>‘effect of uncertainty on objectives’</a:t>
            </a:r>
            <a:endParaRPr lang="en-AU" sz="28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r">
              <a:spcAft>
                <a:spcPts val="600"/>
              </a:spcAft>
            </a:pPr>
            <a:r>
              <a:rPr lang="en-US" sz="1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AS/NZS ISO 31000:2009</a:t>
            </a:r>
            <a:endParaRPr lang="en-AU" sz="20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867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Corporate template.potx [Read-Only]" id="{FB6F7AF4-CE16-4E54-9B54-1784F537F670}" vid="{C19B2E4B-CE61-4443-BD87-3DD6A44AFB17}"/>
    </a:ext>
  </a:extLst>
</a:theme>
</file>

<file path=ppt/theme/theme2.xml><?xml version="1.0" encoding="utf-8"?>
<a:theme xmlns:a="http://schemas.openxmlformats.org/drawingml/2006/main" name="1_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Product template.potx [Read-Only]" id="{3C3002E9-87FE-442C-97ED-A6D6A3779201}" vid="{29177767-2DD3-4532-BCA3-FEC0E93F53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14335 VMIA Brand refresh  guidelines_Corporate template</Template>
  <TotalTime>12657</TotalTime>
  <Words>1799</Words>
  <Application>Microsoft Office PowerPoint</Application>
  <PresentationFormat>On-screen Show (4:3)</PresentationFormat>
  <Paragraphs>384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.AppleSystemUIFont</vt:lpstr>
      <vt:lpstr>Aharoni</vt:lpstr>
      <vt:lpstr>Arial</vt:lpstr>
      <vt:lpstr>Calibri</vt:lpstr>
      <vt:lpstr>Varela Round</vt:lpstr>
      <vt:lpstr>14094 VMIA PowerPoint Template</vt:lpstr>
      <vt:lpstr>1_14094 VMIA PowerPoint Template</vt:lpstr>
      <vt:lpstr>Risk Identification and Management Program (RIMP)  for VMIA Clients  Phase One Risk Identification and Analysis</vt:lpstr>
      <vt:lpstr>PowerPoint Presentation</vt:lpstr>
      <vt:lpstr>The Risk Identification and Management Program (RIMP)</vt:lpstr>
      <vt:lpstr>Phase One: Workshop outcomes</vt:lpstr>
      <vt:lpstr>Activity: Would you?</vt:lpstr>
      <vt:lpstr>Activity: Risk Management</vt:lpstr>
      <vt:lpstr>Sections in this workshop</vt:lpstr>
      <vt:lpstr>PowerPoint Presentation</vt:lpstr>
      <vt:lpstr>PowerPoint Presentation</vt:lpstr>
      <vt:lpstr>Benefits of risk management</vt:lpstr>
      <vt:lpstr>Types of risk</vt:lpstr>
      <vt:lpstr>Risk (and opportunities) categories</vt:lpstr>
      <vt:lpstr>The five domains of governance</vt:lpstr>
      <vt:lpstr>Patient safety themes</vt:lpstr>
      <vt:lpstr>The five domains of clinical governance</vt:lpstr>
      <vt:lpstr>Strategic risk management process</vt:lpstr>
      <vt:lpstr>Strategic risk management process</vt:lpstr>
      <vt:lpstr>Strategic risk management process</vt:lpstr>
      <vt:lpstr>Leadership and culture</vt:lpstr>
      <vt:lpstr>PowerPoint Presentation</vt:lpstr>
      <vt:lpstr>Describing a risk</vt:lpstr>
      <vt:lpstr>Risk Bow tie</vt:lpstr>
      <vt:lpstr>Risk Bow Tie (Health) example</vt:lpstr>
      <vt:lpstr>Risk Bow Tie example</vt:lpstr>
      <vt:lpstr>PowerPoint Presentation</vt:lpstr>
      <vt:lpstr>Risk (and opportunities) categories</vt:lpstr>
      <vt:lpstr>Shared and State-significant risk </vt:lpstr>
      <vt:lpstr>PowerPoint Presentation</vt:lpstr>
      <vt:lpstr>Risk Bow Tie</vt:lpstr>
      <vt:lpstr>PowerPoint Presentation</vt:lpstr>
      <vt:lpstr>Summary</vt:lpstr>
      <vt:lpstr>Phase One: Workshop outcomes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a workshop on assessing risks</dc:title>
  <dc:subject>Slides for a workshop on assessing risks</dc:subject>
  <dc:creator>VMIA</dc:creator>
  <cp:keywords>Shared risk, RIMP, Risk Identification and Management Program, slides, phase 1</cp:keywords>
  <cp:lastModifiedBy>Leigh Miter</cp:lastModifiedBy>
  <cp:revision>596</cp:revision>
  <cp:lastPrinted>2019-07-01T05:13:24Z</cp:lastPrinted>
  <dcterms:created xsi:type="dcterms:W3CDTF">2018-09-19T03:36:17Z</dcterms:created>
  <dcterms:modified xsi:type="dcterms:W3CDTF">2021-12-05T23:57:41Z</dcterms:modified>
</cp:coreProperties>
</file>