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2" r:id="rId2"/>
  </p:sldMasterIdLst>
  <p:notesMasterIdLst>
    <p:notesMasterId r:id="rId26"/>
  </p:notesMasterIdLst>
  <p:handoutMasterIdLst>
    <p:handoutMasterId r:id="rId27"/>
  </p:handoutMasterIdLst>
  <p:sldIdLst>
    <p:sldId id="313" r:id="rId3"/>
    <p:sldId id="332" r:id="rId4"/>
    <p:sldId id="542" r:id="rId5"/>
    <p:sldId id="514" r:id="rId6"/>
    <p:sldId id="323" r:id="rId7"/>
    <p:sldId id="537" r:id="rId8"/>
    <p:sldId id="538" r:id="rId9"/>
    <p:sldId id="495" r:id="rId10"/>
    <p:sldId id="540" r:id="rId11"/>
    <p:sldId id="523" r:id="rId12"/>
    <p:sldId id="524" r:id="rId13"/>
    <p:sldId id="539" r:id="rId14"/>
    <p:sldId id="525" r:id="rId15"/>
    <p:sldId id="526" r:id="rId16"/>
    <p:sldId id="527" r:id="rId17"/>
    <p:sldId id="528" r:id="rId18"/>
    <p:sldId id="529" r:id="rId19"/>
    <p:sldId id="496" r:id="rId20"/>
    <p:sldId id="336" r:id="rId21"/>
    <p:sldId id="534" r:id="rId22"/>
    <p:sldId id="535" r:id="rId23"/>
    <p:sldId id="347" r:id="rId24"/>
    <p:sldId id="511" r:id="rId25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5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Marr" initials="CM" lastIdx="2" clrIdx="0"/>
  <p:cmAuthor id="2" name="Anna Chalko" initials="AC" lastIdx="2" clrIdx="1"/>
  <p:cmAuthor id="3" name="Laura Cornhill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5F4FF"/>
    <a:srgbClr val="85276B"/>
    <a:srgbClr val="F2F4F5"/>
    <a:srgbClr val="5C6882"/>
    <a:srgbClr val="B4B4B4"/>
    <a:srgbClr val="C0C1BF"/>
    <a:srgbClr val="00A4E4"/>
    <a:srgbClr val="00B48D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13EC56-A470-4B1A-B37C-C7B7EF356A4B}">
  <a:tblStyle styleId="{2C13EC56-A470-4B1A-B37C-C7B7EF356A4B}" styleName="VMIA Table">
    <a:wholeTbl>
      <a:tcTxStyle>
        <a:fontRef idx="minor">
          <a:scrgbClr r="0" g="51" b="102"/>
        </a:fontRef>
        <a:schemeClr val="tx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3175" cmpd="sng">
              <a:solidFill>
                <a:schemeClr val="tx2"/>
              </a:solidFill>
            </a:ln>
          </a:bottom>
          <a:insideH>
            <a:ln w="3175" cmpd="sng">
              <a:solidFill>
                <a:schemeClr val="tx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firstRow>
      <a:tcTxStyle b="on">
        <a:fontRef idx="minor"/>
        <a:schemeClr val="tx2"/>
      </a:tcTxStyle>
      <a:tcStyle>
        <a:tcBdr>
          <a:bottom>
            <a:ln w="28575" cmpd="sng">
              <a:solidFill>
                <a:schemeClr val="accent1"/>
              </a:solidFill>
            </a:ln>
          </a:bottom>
        </a:tcBdr>
        <a:fill>
          <a:solidFill>
            <a:schemeClr val="l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5771" autoAdjust="0"/>
  </p:normalViewPr>
  <p:slideViewPr>
    <p:cSldViewPr snapToGrid="0" snapToObjects="1">
      <p:cViewPr varScale="1">
        <p:scale>
          <a:sx n="114" d="100"/>
          <a:sy n="114" d="100"/>
        </p:scale>
        <p:origin x="1446" y="102"/>
      </p:cViewPr>
      <p:guideLst>
        <p:guide orient="horz" pos="275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60" d="100"/>
          <a:sy n="160" d="100"/>
        </p:scale>
        <p:origin x="-6752" y="-12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11F3C3-0AC6-F24C-8648-59F858C9E113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7635F0-8CDD-7E43-8477-382B76996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85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0E195D-C5E9-2843-824D-1FCA7AA69230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567FF5-D6C3-024F-90B4-988BA6EB5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6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67FF5-D6C3-024F-90B4-988BA6EB580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28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67FF5-D6C3-024F-90B4-988BA6EB580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84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67FF5-D6C3-024F-90B4-988BA6EB580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88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67FF5-D6C3-024F-90B4-988BA6EB580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51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67FF5-D6C3-024F-90B4-988BA6EB580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8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67FF5-D6C3-024F-90B4-988BA6EB580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11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67FF5-D6C3-024F-90B4-988BA6EB580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6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67FF5-D6C3-024F-90B4-988BA6EB580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0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67FF5-D6C3-024F-90B4-988BA6EB580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67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67FF5-D6C3-024F-90B4-988BA6EB580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57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67FF5-D6C3-024F-90B4-988BA6EB580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8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858000"/>
          </a:xfrm>
          <a:solidFill>
            <a:schemeClr val="bg2">
              <a:lumMod val="90000"/>
            </a:schemeClr>
          </a:solidFill>
        </p:spPr>
        <p:txBody>
          <a:bodyPr lIns="360000" tIns="54000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Drag/paste picture to icon or click icon to add image.  Click Format &gt; Crop &gt; Fill to resize/move the image inside the placeholder or to reset the image. To fit a whole image without maintaining the placeholder shape click Format &gt; Crop &gt; Fit. </a:t>
            </a:r>
            <a:br>
              <a:rPr lang="en-AU" dirty="0"/>
            </a:br>
            <a:br>
              <a:rPr lang="en-AU" dirty="0"/>
            </a:br>
            <a:r>
              <a:rPr lang="en-AU" dirty="0"/>
              <a:t>IMPORTANT: Once your image has been inserted, right-click on the image and select SEND TO BACK. This will ensure the Victoria State Logo appears at the bottom right.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0">
                <a:srgbClr val="003366"/>
              </a:gs>
              <a:gs pos="100000">
                <a:srgbClr val="00AADC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04000" y="2030399"/>
            <a:ext cx="3438000" cy="1447200"/>
          </a:xfrm>
        </p:spPr>
        <p:txBody>
          <a:bodyPr lIns="36000" tIns="36000" rIns="36000" bIns="36000" anchor="b" anchorCtr="0"/>
          <a:lstStyle>
            <a:lvl1pPr marL="0" indent="0">
              <a:lnSpc>
                <a:spcPts val="2800"/>
              </a:lnSpc>
              <a:tabLst/>
              <a:defRPr sz="2400" b="1" i="0" baseline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000" y="3632400"/>
            <a:ext cx="3438000" cy="655200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88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6163200"/>
            <a:ext cx="1440000" cy="216000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webaddress</a:t>
            </a:r>
            <a:r>
              <a:rPr lang="en-US" dirty="0"/>
              <a:t> </a:t>
            </a:r>
          </a:p>
        </p:txBody>
      </p:sp>
      <p:pic>
        <p:nvPicPr>
          <p:cNvPr id="14" name="Picture 13" descr="Logo_White_PTT_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55526"/>
            <a:ext cx="1008112" cy="336037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7635600" y="5803200"/>
            <a:ext cx="964800" cy="547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287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68000" y="1908000"/>
            <a:ext cx="4608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28000" y="1908000"/>
            <a:ext cx="3348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90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Out Box Left, Conten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 userDrawn="1"/>
        </p:nvSpPr>
        <p:spPr>
          <a:xfrm>
            <a:off x="468000" y="1908000"/>
            <a:ext cx="2674800" cy="2088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504000" rIns="180000" bIns="180000" rtlCol="0">
            <a:noAutofit/>
          </a:bodyPr>
          <a:lstStyle/>
          <a:p>
            <a:pPr>
              <a:spcAft>
                <a:spcPts val="600"/>
              </a:spcAft>
            </a:pPr>
            <a:endParaRPr lang="en-AU" sz="13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68000" y="3996000"/>
            <a:ext cx="2674504" cy="50190"/>
          </a:xfrm>
          <a:prstGeom prst="rect">
            <a:avLst/>
          </a:prstGeom>
          <a:solidFill>
            <a:srgbClr val="00A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00B48D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600000" y="1908000"/>
            <a:ext cx="5076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484000"/>
            <a:ext cx="2268000" cy="1440000"/>
          </a:xfrm>
        </p:spPr>
        <p:txBody>
          <a:bodyPr/>
          <a:lstStyle>
            <a:lvl1pPr>
              <a:spcAft>
                <a:spcPts val="300"/>
              </a:spcAft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quote text here.</a:t>
            </a:r>
          </a:p>
        </p:txBody>
      </p:sp>
      <p:pic>
        <p:nvPicPr>
          <p:cNvPr id="25" name="Picture 24" descr="Arrow_Blue_PTT_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2160000"/>
            <a:ext cx="223520" cy="223520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56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555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VMIA-Logo-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297" y="607912"/>
            <a:ext cx="998472" cy="33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22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96944" cy="634082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0014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4525963"/>
          </a:xfrm>
        </p:spPr>
        <p:txBody>
          <a:bodyPr/>
          <a:lstStyle>
            <a:lvl1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65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>
            <a:off x="569992" y="-601864"/>
            <a:ext cx="2840875" cy="4835975"/>
            <a:chOff x="569992" y="-881264"/>
            <a:chExt cx="2840875" cy="4835975"/>
          </a:xfrm>
        </p:grpSpPr>
        <p:sp>
          <p:nvSpPr>
            <p:cNvPr id="21" name="Rectangle 20"/>
            <p:cNvSpPr/>
            <p:nvPr userDrawn="1"/>
          </p:nvSpPr>
          <p:spPr>
            <a:xfrm>
              <a:off x="588105" y="-881264"/>
              <a:ext cx="2806226" cy="4835975"/>
            </a:xfrm>
            <a:custGeom>
              <a:avLst/>
              <a:gdLst/>
              <a:ahLst/>
              <a:cxnLst/>
              <a:rect l="l" t="t" r="r" b="b"/>
              <a:pathLst>
                <a:path w="2806226" h="4835975">
                  <a:moveTo>
                    <a:pt x="0" y="0"/>
                  </a:moveTo>
                  <a:lnTo>
                    <a:pt x="2806226" y="0"/>
                  </a:lnTo>
                  <a:lnTo>
                    <a:pt x="2806226" y="4441586"/>
                  </a:lnTo>
                  <a:lnTo>
                    <a:pt x="0" y="48359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21120000">
              <a:off x="569992" y="3695682"/>
              <a:ext cx="2840875" cy="61643"/>
            </a:xfrm>
            <a:custGeom>
              <a:avLst/>
              <a:gdLst/>
              <a:ahLst/>
              <a:cxnLst/>
              <a:rect l="l" t="t" r="r" b="b"/>
              <a:pathLst>
                <a:path w="2840875" h="61643">
                  <a:moveTo>
                    <a:pt x="2840875" y="11337"/>
                  </a:moveTo>
                  <a:lnTo>
                    <a:pt x="2833805" y="61643"/>
                  </a:lnTo>
                  <a:lnTo>
                    <a:pt x="0" y="61643"/>
                  </a:lnTo>
                  <a:lnTo>
                    <a:pt x="8664" y="0"/>
                  </a:lnTo>
                  <a:lnTo>
                    <a:pt x="8664" y="0"/>
                  </a:lnTo>
                  <a:lnTo>
                    <a:pt x="7071" y="11337"/>
                  </a:lnTo>
                  <a:close/>
                </a:path>
              </a:pathLst>
            </a:custGeom>
            <a:solidFill>
              <a:srgbClr val="00A4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5941" y="6020432"/>
            <a:ext cx="828322" cy="46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3007" y="1116000"/>
            <a:ext cx="2126526" cy="1421719"/>
          </a:xfrm>
        </p:spPr>
        <p:txBody>
          <a:bodyPr lIns="36000" tIns="36000" rIns="36000" bIns="36000" anchor="b" anchorCtr="0"/>
          <a:lstStyle>
            <a:lvl1pPr marL="0" indent="0">
              <a:lnSpc>
                <a:spcPts val="2800"/>
              </a:lnSpc>
              <a:tabLst/>
              <a:defRPr sz="2400" b="0" i="0" baseline="0">
                <a:solidFill>
                  <a:schemeClr val="tx2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3007" y="2664000"/>
            <a:ext cx="2126526" cy="540000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88"/>
              </a:spcAft>
              <a:buClrTx/>
              <a:buSzTx/>
              <a:buFontTx/>
              <a:buNone/>
              <a:tabLst/>
              <a:defRPr sz="12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pic>
        <p:nvPicPr>
          <p:cNvPr id="5" name="Picture 4" descr="VMIA-Logo-00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07" y="347430"/>
            <a:ext cx="998472" cy="332824"/>
          </a:xfrm>
          <a:prstGeom prst="rect">
            <a:avLst/>
          </a:prstGeom>
        </p:spPr>
      </p:pic>
      <p:sp>
        <p:nvSpPr>
          <p:cNvPr id="11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913006" y="3428539"/>
            <a:ext cx="2127600" cy="360000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website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50400" y="3276000"/>
            <a:ext cx="160143" cy="0"/>
          </a:xfrm>
          <a:prstGeom prst="line">
            <a:avLst/>
          </a:prstGeom>
          <a:ln w="12700">
            <a:solidFill>
              <a:srgbClr val="00A4E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195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9439" y="3550995"/>
            <a:ext cx="3330900" cy="2878691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727860" y="4161325"/>
            <a:ext cx="2692768" cy="1932901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3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0" y="3797300"/>
            <a:ext cx="223520" cy="2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39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ogo_White_PTT_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657" y="604699"/>
            <a:ext cx="1008112" cy="3360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0000" y="2448000"/>
            <a:ext cx="8064000" cy="3672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2200" b="1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3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04458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360000" tIns="54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the icon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840858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8000" y="1908000"/>
            <a:ext cx="8208000" cy="432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Insert text here. Click the Increase List Level button for a Heading, twice for a subheading, three times for bullet. Use the Decrease List Level to move backwards through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639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9439" y="3550995"/>
            <a:ext cx="3330900" cy="2878691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727860" y="4161325"/>
            <a:ext cx="2692768" cy="1932901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3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0" y="3797300"/>
            <a:ext cx="223520" cy="2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01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ull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8000" y="1908000"/>
            <a:ext cx="8208000" cy="1548000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3780000"/>
            <a:ext cx="8207375" cy="684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quote text here.</a:t>
            </a:r>
            <a:endParaRPr lang="en-AU" dirty="0"/>
          </a:p>
        </p:txBody>
      </p:sp>
      <p:pic>
        <p:nvPicPr>
          <p:cNvPr id="8" name="Picture 7" descr="Arrow_Blue_PTT_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3528000"/>
            <a:ext cx="223520" cy="22352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8000" y="4464000"/>
            <a:ext cx="8208000" cy="172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Insert text here. Use the Increase List Level button for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9401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8000" y="1908000"/>
            <a:ext cx="3960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4716000" y="1908000"/>
            <a:ext cx="3960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8795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68000" y="1908000"/>
            <a:ext cx="3888000" cy="4320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 rtlCol="0">
            <a:noAutofit/>
          </a:bodyPr>
          <a:lstStyle/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356000" y="1908000"/>
            <a:ext cx="4320000" cy="4320000"/>
          </a:xfrm>
        </p:spPr>
        <p:txBody>
          <a:bodyPr lIns="0" tIns="0" rIns="0" bIns="0" anchor="ctr" anchorCtr="1"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412000"/>
            <a:ext cx="3204000" cy="3636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2160000"/>
            <a:ext cx="219475" cy="21947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238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Left,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960000" y="1908000"/>
            <a:ext cx="4680000" cy="3600000"/>
          </a:xfrm>
          <a:solidFill>
            <a:schemeClr val="bg2"/>
          </a:solidFill>
        </p:spPr>
        <p:txBody>
          <a:bodyPr lIns="108000" tIns="108000" rIns="108000" bIns="108000" anchor="t" anchorCtr="1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Drag/paste picture to icon or click icon to add image.  Click Format &gt; Crop &gt; Fill to resize/move the image inside the placeholder or to reset the image. To fit a whole image without maintaining the placeholder shape click Format &gt; Crop &gt; Fit.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1908000"/>
            <a:ext cx="2844000" cy="360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9197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68000" y="1908000"/>
            <a:ext cx="4608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28000" y="1908000"/>
            <a:ext cx="3348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5676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Out Box Left, Conten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 userDrawn="1"/>
        </p:nvSpPr>
        <p:spPr>
          <a:xfrm>
            <a:off x="468000" y="1908000"/>
            <a:ext cx="2674800" cy="2088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504000" rIns="180000" bIns="180000" rtlCol="0">
            <a:noAutofit/>
          </a:bodyPr>
          <a:lstStyle/>
          <a:p>
            <a:pPr>
              <a:spcAft>
                <a:spcPts val="600"/>
              </a:spcAft>
            </a:pPr>
            <a:endParaRPr lang="en-AU" sz="13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68000" y="3996000"/>
            <a:ext cx="2674504" cy="50190"/>
          </a:xfrm>
          <a:prstGeom prst="rect">
            <a:avLst/>
          </a:prstGeom>
          <a:solidFill>
            <a:srgbClr val="00A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00B48D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600000" y="1908000"/>
            <a:ext cx="5076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484000"/>
            <a:ext cx="2268000" cy="1440000"/>
          </a:xfrm>
        </p:spPr>
        <p:txBody>
          <a:bodyPr/>
          <a:lstStyle>
            <a:lvl1pPr>
              <a:spcAft>
                <a:spcPts val="300"/>
              </a:spcAft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quote text here.</a:t>
            </a:r>
          </a:p>
        </p:txBody>
      </p:sp>
      <p:pic>
        <p:nvPicPr>
          <p:cNvPr id="25" name="Picture 24" descr="Arrow_Blue_PTT_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2160000"/>
            <a:ext cx="223520" cy="223520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931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907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VMIA-Logo-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297" y="607912"/>
            <a:ext cx="998472" cy="33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6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3366"/>
              </a:gs>
              <a:gs pos="100000">
                <a:srgbClr val="00AADC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_White_PTT_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657" y="604699"/>
            <a:ext cx="1008112" cy="3360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0000" y="2448000"/>
            <a:ext cx="8064000" cy="36720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2200" b="1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3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0982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360000" tIns="540000" rIns="54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the icon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66835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8000" y="1908000"/>
            <a:ext cx="8208000" cy="432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Insert text here. Click the Increase List Level button for a Heading, twice for a subheading, three times for bullet. Use the Decrease List Level to move backwards through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5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ull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8000" y="1908000"/>
            <a:ext cx="8208000" cy="1548000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3780000"/>
            <a:ext cx="8207375" cy="684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quote text here.</a:t>
            </a:r>
            <a:endParaRPr lang="en-AU" dirty="0"/>
          </a:p>
        </p:txBody>
      </p:sp>
      <p:pic>
        <p:nvPicPr>
          <p:cNvPr id="8" name="Picture 7" descr="Arrow_Blue_PTT_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3528000"/>
            <a:ext cx="223520" cy="22352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8000" y="4464000"/>
            <a:ext cx="8208000" cy="172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Insert text here. Use the Increase List Level button for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426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8000" y="1908000"/>
            <a:ext cx="3960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4716000" y="1908000"/>
            <a:ext cx="3960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659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68000" y="1908000"/>
            <a:ext cx="3888000" cy="4320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 rtlCol="0">
            <a:noAutofit/>
          </a:bodyPr>
          <a:lstStyle/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356000" y="1908000"/>
            <a:ext cx="4320000" cy="4320000"/>
          </a:xfrm>
        </p:spPr>
        <p:txBody>
          <a:bodyPr lIns="108000" tIns="108000" rIns="108000" bIns="108000" anchor="t" anchorCtr="0"/>
          <a:lstStyle>
            <a:lvl1pPr algn="ctr">
              <a:defRPr/>
            </a:lvl1pPr>
          </a:lstStyle>
          <a:p>
            <a:r>
              <a:rPr lang="en-AU" dirty="0"/>
              <a:t>Drag/paste picture to icon or click icon to add image.  Click Format &gt; Crop &gt; Fill to resize/move the image inside the placeholder or to reset the image. To fit a whole image without maintaining the placeholder shape click Format &gt; Crop &gt; Fit.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412000"/>
            <a:ext cx="3204000" cy="3636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2160000"/>
            <a:ext cx="219475" cy="21947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677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Left,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3960000" y="1908000"/>
            <a:ext cx="4680000" cy="3600000"/>
          </a:xfrm>
          <a:solidFill>
            <a:schemeClr val="bg2"/>
          </a:solidFill>
        </p:spPr>
        <p:txBody>
          <a:bodyPr lIns="0" tIns="0" rIns="0" bIns="0" anchor="ctr" anchorCtr="1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1908000"/>
            <a:ext cx="2844000" cy="360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123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9143999" cy="1606549"/>
          </a:xfrm>
          <a:prstGeom prst="rect">
            <a:avLst/>
          </a:prstGeom>
          <a:gradFill flip="none" rotWithShape="1">
            <a:gsLst>
              <a:gs pos="100000">
                <a:srgbClr val="00AADC"/>
              </a:gs>
              <a:gs pos="0">
                <a:srgbClr val="003366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rgbClr val="003366"/>
                  </a:gs>
                  <a:gs pos="100000">
                    <a:srgbClr val="00AADC"/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000" y="270000"/>
            <a:ext cx="68400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468000" y="6480000"/>
            <a:ext cx="1440000" cy="216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 baseline="0">
                <a:solidFill>
                  <a:srgbClr val="B4B4B4"/>
                </a:solidFill>
                <a:latin typeface="+mn-lt"/>
                <a:cs typeface="Arial"/>
              </a:defRPr>
            </a:lvl1pPr>
          </a:lstStyle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56000" y="6480000"/>
            <a:ext cx="720000" cy="216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aseline="0">
                <a:solidFill>
                  <a:srgbClr val="B4B4B4"/>
                </a:solidFill>
                <a:latin typeface="+mn-lt"/>
                <a:cs typeface="Arial"/>
              </a:defRPr>
            </a:lvl1pPr>
          </a:lstStyle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8000" y="1908000"/>
            <a:ext cx="8208000" cy="4320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59" y="604699"/>
            <a:ext cx="997708" cy="3360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5" r:id="rId3"/>
    <p:sldLayoutId id="2147483706" r:id="rId4"/>
    <p:sldLayoutId id="2147483694" r:id="rId5"/>
    <p:sldLayoutId id="2147483707" r:id="rId6"/>
    <p:sldLayoutId id="2147483695" r:id="rId7"/>
    <p:sldLayoutId id="2147483710" r:id="rId8"/>
    <p:sldLayoutId id="2147483711" r:id="rId9"/>
    <p:sldLayoutId id="2147483709" r:id="rId10"/>
    <p:sldLayoutId id="2147483696" r:id="rId11"/>
    <p:sldLayoutId id="2147483708" r:id="rId12"/>
    <p:sldLayoutId id="2147483689" r:id="rId13"/>
    <p:sldLayoutId id="2147483726" r:id="rId14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kern="1200" baseline="0">
          <a:solidFill>
            <a:schemeClr val="bg1"/>
          </a:solidFill>
          <a:latin typeface="+mj-lt"/>
          <a:ea typeface="ＭＳ Ｐゴシック" charset="0"/>
          <a:cs typeface="Arial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algn="l" defTabSz="457200" rtl="0" eaLnBrk="1" fontAlgn="base" hangingPunct="1">
        <a:spcBef>
          <a:spcPts val="0"/>
        </a:spcBef>
        <a:spcAft>
          <a:spcPts val="600"/>
        </a:spcAft>
        <a:defRPr sz="1300" kern="1200">
          <a:solidFill>
            <a:schemeClr val="tx2"/>
          </a:solidFill>
          <a:latin typeface="+mn-lt"/>
          <a:ea typeface="ＭＳ Ｐゴシック" charset="0"/>
          <a:cs typeface="Arial" charset="0"/>
        </a:defRPr>
      </a:lvl1pPr>
      <a:lvl2pPr marL="0" indent="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Tx/>
        <a:buNone/>
        <a:defRPr sz="1600" b="0" kern="1200" baseline="0">
          <a:solidFill>
            <a:schemeClr val="accent1"/>
          </a:solidFill>
          <a:latin typeface="+mn-lt"/>
          <a:ea typeface="Arial" charset="0"/>
          <a:cs typeface="Arial" charset="0"/>
        </a:defRPr>
      </a:lvl2pPr>
      <a:lvl3pPr marL="0" indent="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Tx/>
        <a:buNone/>
        <a:defRPr sz="1300" b="1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3pPr>
      <a:lvl4pPr marL="288000" indent="-28800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3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4pPr>
      <a:lvl5pPr marL="576000" indent="-28800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.AppleSystemUIFont" charset="0"/>
        <a:buChar char="–"/>
        <a:defRPr sz="13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5pPr>
      <a:lvl6pPr marL="0" indent="0" algn="l" defTabSz="457200" rtl="0" eaLnBrk="1" latinLnBrk="0" hangingPunct="1">
        <a:spcBef>
          <a:spcPts val="900"/>
        </a:spcBef>
        <a:spcAft>
          <a:spcPts val="900"/>
        </a:spcAft>
        <a:buFontTx/>
        <a:buNone/>
        <a:defRPr sz="13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457200" rtl="0" eaLnBrk="1" latinLnBrk="0" hangingPunct="1"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457200" rtl="0" eaLnBrk="1" fontAlgn="base" hangingPunct="1">
        <a:buClr>
          <a:schemeClr val="tx2"/>
        </a:buClr>
        <a:buFont typeface="Arial" panose="020B0604020202020204" pitchFamily="34" charset="0"/>
        <a:buChar char="•"/>
        <a:defRPr sz="12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3pPr>
      <a:lvl4pPr marL="576000" indent="-288000" algn="l" defTabSz="457200" rtl="0" eaLnBrk="1" fontAlgn="base" hangingPunct="1">
        <a:buClr>
          <a:schemeClr val="tx2"/>
        </a:buClr>
        <a:buFont typeface="Arial" charset="0"/>
        <a:buChar char="–"/>
        <a:defRPr sz="12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3999" cy="16065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000" y="270000"/>
            <a:ext cx="68400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468000" y="6480000"/>
            <a:ext cx="1440000" cy="216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 baseline="0">
                <a:solidFill>
                  <a:srgbClr val="B4B4B4"/>
                </a:solidFill>
                <a:latin typeface="+mn-lt"/>
                <a:cs typeface="Arial"/>
              </a:defRPr>
            </a:lvl1pPr>
          </a:lstStyle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56000" y="6480000"/>
            <a:ext cx="720000" cy="216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aseline="0">
                <a:solidFill>
                  <a:srgbClr val="B4B4B4"/>
                </a:solidFill>
                <a:latin typeface="+mn-lt"/>
                <a:cs typeface="Arial"/>
              </a:defRPr>
            </a:lvl1pPr>
          </a:lstStyle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VMIA-Logo-00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297" y="607912"/>
            <a:ext cx="998472" cy="33282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555200"/>
            <a:ext cx="9144002" cy="50190"/>
          </a:xfrm>
          <a:prstGeom prst="rect">
            <a:avLst/>
          </a:prstGeom>
          <a:solidFill>
            <a:srgbClr val="00A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8000" y="1908000"/>
            <a:ext cx="8208000" cy="4320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47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kern="1200" baseline="0">
          <a:solidFill>
            <a:schemeClr val="tx2"/>
          </a:solidFill>
          <a:latin typeface="+mj-lt"/>
          <a:ea typeface="ＭＳ Ｐゴシック" charset="0"/>
          <a:cs typeface="Arial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algn="l" defTabSz="457200" rtl="0" eaLnBrk="1" fontAlgn="base" hangingPunct="1">
        <a:spcBef>
          <a:spcPts val="0"/>
        </a:spcBef>
        <a:spcAft>
          <a:spcPts val="600"/>
        </a:spcAft>
        <a:defRPr sz="1300" kern="1200">
          <a:solidFill>
            <a:schemeClr val="tx2"/>
          </a:solidFill>
          <a:latin typeface="+mn-lt"/>
          <a:ea typeface="ＭＳ Ｐゴシック" charset="0"/>
          <a:cs typeface="Arial" charset="0"/>
        </a:defRPr>
      </a:lvl1pPr>
      <a:lvl2pPr marL="0" indent="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Tx/>
        <a:buNone/>
        <a:defRPr sz="1600" b="0" kern="1200" baseline="0">
          <a:solidFill>
            <a:schemeClr val="accent1"/>
          </a:solidFill>
          <a:latin typeface="+mn-lt"/>
          <a:ea typeface="Arial" charset="0"/>
          <a:cs typeface="Arial" charset="0"/>
        </a:defRPr>
      </a:lvl2pPr>
      <a:lvl3pPr marL="0" indent="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Tx/>
        <a:buNone/>
        <a:defRPr sz="1300" b="1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3pPr>
      <a:lvl4pPr marL="288000" indent="-28800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3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4pPr>
      <a:lvl5pPr marL="576000" indent="-28800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.AppleSystemUIFont" charset="0"/>
        <a:buChar char="–"/>
        <a:defRPr sz="13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5pPr>
      <a:lvl6pPr marL="0" indent="0" algn="l" defTabSz="457200" rtl="0" eaLnBrk="1" latinLnBrk="0" hangingPunct="1">
        <a:spcBef>
          <a:spcPts val="900"/>
        </a:spcBef>
        <a:spcAft>
          <a:spcPts val="900"/>
        </a:spcAft>
        <a:buFontTx/>
        <a:buNone/>
        <a:defRPr sz="13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457200" rtl="0" eaLnBrk="1" latinLnBrk="0" hangingPunct="1"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457200" rtl="0" eaLnBrk="1" fontAlgn="base" hangingPunct="1">
        <a:buClr>
          <a:schemeClr val="tx2"/>
        </a:buClr>
        <a:buFont typeface="Arial" panose="020B0604020202020204" pitchFamily="34" charset="0"/>
        <a:buChar char="•"/>
        <a:defRPr sz="12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3pPr>
      <a:lvl4pPr marL="576000" indent="-288000" algn="l" defTabSz="457200" rtl="0" eaLnBrk="1" fontAlgn="base" hangingPunct="1">
        <a:buClr>
          <a:schemeClr val="tx2"/>
        </a:buClr>
        <a:buFont typeface="Arial" charset="0"/>
        <a:buChar char="–"/>
        <a:defRPr sz="12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2833635"/>
            <a:ext cx="3438000" cy="129420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600" dirty="0"/>
              <a:t>Risk Identification and Management Program (RIMP)</a:t>
            </a:r>
            <a:br>
              <a:rPr lang="en-US" sz="1600" dirty="0"/>
            </a:br>
            <a:r>
              <a:rPr lang="en-US" sz="1600" dirty="0"/>
              <a:t>for VMIA Clients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Phase Two</a:t>
            </a:r>
            <a:br>
              <a:rPr lang="en-US" dirty="0"/>
            </a:br>
            <a:r>
              <a:rPr lang="en-US" dirty="0"/>
              <a:t>Risk Assessment and Treatment Planning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vmia.vic.gov.au</a:t>
            </a:r>
            <a:endParaRPr lang="en-AU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" b="737"/>
          <a:stretch>
            <a:fillRect/>
          </a:stretch>
        </p:blipFill>
        <p:spPr>
          <a:noFill/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8554703-365A-45B8-B351-71262C7EE4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282640"/>
            <a:ext cx="3438000" cy="655200"/>
          </a:xfrm>
        </p:spPr>
        <p:txBody>
          <a:bodyPr anchor="b" anchorCtr="0"/>
          <a:lstStyle/>
          <a:p>
            <a:r>
              <a:rPr lang="en-US" dirty="0"/>
              <a:t>&lt;Month&gt;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7BC4F-3104-4584-9919-EC037E248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4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A4682A-CE7C-4313-8E42-08D3018AE8FF}"/>
              </a:ext>
            </a:extLst>
          </p:cNvPr>
          <p:cNvSpPr/>
          <p:nvPr/>
        </p:nvSpPr>
        <p:spPr>
          <a:xfrm>
            <a:off x="429439" y="3550995"/>
            <a:ext cx="3330900" cy="2878691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8476E23-99C9-4FAB-80C8-30979BA4DB6D}"/>
              </a:ext>
            </a:extLst>
          </p:cNvPr>
          <p:cNvSpPr txBox="1">
            <a:spLocks/>
          </p:cNvSpPr>
          <p:nvPr/>
        </p:nvSpPr>
        <p:spPr>
          <a:xfrm>
            <a:off x="687668" y="4161325"/>
            <a:ext cx="2787052" cy="1932901"/>
          </a:xfrm>
          <a:prstGeom prst="rect">
            <a:avLst/>
          </a:prstGeom>
        </p:spPr>
        <p:txBody>
          <a:bodyPr lIns="36000" tIns="36000" rIns="36000" bIns="36000"/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charset="0"/>
              </a:rPr>
              <a:t>Section Two: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charset="0"/>
              </a:rPr>
              <a:t>Control effectiveness</a:t>
            </a:r>
          </a:p>
        </p:txBody>
      </p:sp>
      <p:pic>
        <p:nvPicPr>
          <p:cNvPr id="6" name="Picture 5" descr="Logo_White_PTT_00.png">
            <a:extLst>
              <a:ext uri="{FF2B5EF4-FFF2-40B4-BE49-F238E27FC236}">
                <a16:creationId xmlns:a16="http://schemas.microsoft.com/office/drawing/2014/main" id="{2870FE18-33F0-484D-AAD9-E9E27EA45C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657" y="604699"/>
            <a:ext cx="1008112" cy="336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8C5065-81B7-488A-9369-3F4DA02EC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0" y="3797300"/>
            <a:ext cx="223520" cy="223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C27EB5-AFD1-4D8B-944B-A49379EE98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187" y="0"/>
            <a:ext cx="4573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4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295A54-E6A2-4C0B-8992-151845610D7A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3" name="Content Placeholder 132"/>
          <p:cNvSpPr>
            <a:spLocks noGrp="1"/>
          </p:cNvSpPr>
          <p:nvPr>
            <p:ph sz="quarter" idx="13"/>
          </p:nvPr>
        </p:nvSpPr>
        <p:spPr>
          <a:xfrm>
            <a:off x="468000" y="1908000"/>
            <a:ext cx="4168094" cy="4320000"/>
          </a:xfrm>
          <a:solidFill>
            <a:schemeClr val="bg1">
              <a:lumMod val="95000"/>
            </a:schemeClr>
          </a:solidFill>
        </p:spPr>
        <p:txBody>
          <a:bodyPr lIns="180000" tIns="144000"/>
          <a:lstStyle/>
          <a:p>
            <a:pPr lvl="1">
              <a:lnSpc>
                <a:spcPct val="108000"/>
              </a:lnSpc>
            </a:pPr>
            <a:r>
              <a:rPr lang="en-AU" dirty="0"/>
              <a:t>Definition</a:t>
            </a:r>
          </a:p>
          <a:p>
            <a:pPr lvl="1">
              <a:lnSpc>
                <a:spcPct val="108000"/>
              </a:lnSpc>
            </a:pPr>
            <a:r>
              <a:rPr lang="en-AU" dirty="0">
                <a:solidFill>
                  <a:schemeClr val="tx2"/>
                </a:solidFill>
              </a:rPr>
              <a:t>A control rating is an indication of how effective the control is. </a:t>
            </a:r>
          </a:p>
          <a:p>
            <a:pPr lvl="1">
              <a:lnSpc>
                <a:spcPct val="108000"/>
              </a:lnSpc>
            </a:pPr>
            <a:r>
              <a:rPr lang="en-AU" dirty="0">
                <a:solidFill>
                  <a:schemeClr val="tx2"/>
                </a:solidFill>
              </a:rPr>
              <a:t>It will be </a:t>
            </a:r>
            <a:r>
              <a:rPr lang="en-AU" b="1" dirty="0">
                <a:solidFill>
                  <a:schemeClr val="tx2"/>
                </a:solidFill>
              </a:rPr>
              <a:t>effective</a:t>
            </a:r>
            <a:r>
              <a:rPr lang="en-AU" dirty="0">
                <a:solidFill>
                  <a:schemeClr val="tx2"/>
                </a:solidFill>
              </a:rPr>
              <a:t>, </a:t>
            </a:r>
            <a:r>
              <a:rPr lang="en-AU" b="1" dirty="0">
                <a:solidFill>
                  <a:schemeClr val="tx2"/>
                </a:solidFill>
              </a:rPr>
              <a:t>partially effective</a:t>
            </a:r>
            <a:r>
              <a:rPr lang="en-AU" dirty="0">
                <a:solidFill>
                  <a:schemeClr val="tx2"/>
                </a:solidFill>
              </a:rPr>
              <a:t> or </a:t>
            </a:r>
            <a:r>
              <a:rPr lang="en-AU" b="1" dirty="0">
                <a:solidFill>
                  <a:schemeClr val="tx2"/>
                </a:solidFill>
              </a:rPr>
              <a:t>ineffective</a:t>
            </a:r>
            <a:r>
              <a:rPr lang="en-AU" dirty="0">
                <a:solidFill>
                  <a:schemeClr val="tx2"/>
                </a:solidFill>
              </a:rPr>
              <a:t> based on your organisation's control effectiveness rating criteria.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Control rating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B2BFC0-29DF-4A81-8B8E-6F5572323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798" y="1908000"/>
            <a:ext cx="4320001" cy="43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7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4196540" y="1908000"/>
            <a:ext cx="3759460" cy="37612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08000" tIns="72000" rIns="108000" bIns="72000"/>
          <a:lstStyle/>
          <a:p>
            <a:pPr lvl="1"/>
            <a:r>
              <a:rPr lang="en-AU" dirty="0"/>
              <a:t>Assess controls</a:t>
            </a:r>
          </a:p>
          <a:p>
            <a:r>
              <a:rPr lang="en-AU" dirty="0"/>
              <a:t>To evaluate the effectiveness of your controls, consider:</a:t>
            </a:r>
          </a:p>
          <a:p>
            <a:pPr lvl="3"/>
            <a:r>
              <a:rPr lang="en-AU" dirty="0"/>
              <a:t>Self-assessment</a:t>
            </a:r>
          </a:p>
          <a:p>
            <a:pPr lvl="3"/>
            <a:r>
              <a:rPr lang="en-AU" dirty="0"/>
              <a:t>Review of errors and incidents</a:t>
            </a:r>
          </a:p>
          <a:p>
            <a:pPr lvl="3"/>
            <a:r>
              <a:rPr lang="en-AU" dirty="0"/>
              <a:t>Root-cause analysis</a:t>
            </a:r>
          </a:p>
          <a:p>
            <a:pPr lvl="3"/>
            <a:r>
              <a:rPr lang="en-AU" dirty="0"/>
              <a:t>Insurance claims</a:t>
            </a:r>
          </a:p>
          <a:p>
            <a:pPr lvl="3"/>
            <a:r>
              <a:rPr lang="en-AU" dirty="0"/>
              <a:t>Insights from other agencies or sectors</a:t>
            </a:r>
          </a:p>
          <a:p>
            <a:pPr lvl="3"/>
            <a:r>
              <a:rPr lang="en-AU" dirty="0"/>
              <a:t>Benchmarks</a:t>
            </a:r>
          </a:p>
          <a:p>
            <a:pPr lvl="3"/>
            <a:r>
              <a:rPr lang="en-AU" dirty="0"/>
              <a:t>Modelling</a:t>
            </a:r>
          </a:p>
          <a:p>
            <a:pPr lvl="3"/>
            <a:r>
              <a:rPr lang="en-AU" dirty="0"/>
              <a:t>Reviews by specialist auditors and assessors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B38B07-6873-46AF-B316-96376A1B80A6}"/>
              </a:ext>
            </a:extLst>
          </p:cNvPr>
          <p:cNvSpPr txBox="1">
            <a:spLocks/>
          </p:cNvSpPr>
          <p:nvPr/>
        </p:nvSpPr>
        <p:spPr>
          <a:xfrm>
            <a:off x="468000" y="1907999"/>
            <a:ext cx="3240000" cy="376128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vert="horz" lIns="108000" tIns="72000" rIns="108000" bIns="72000" rtlCol="0">
            <a:noAutofit/>
          </a:bodyPr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/>
              <a:t>Controls</a:t>
            </a:r>
          </a:p>
          <a:p>
            <a:r>
              <a:rPr lang="en-AU" dirty="0"/>
              <a:t>A measure or action taken to </a:t>
            </a:r>
            <a:r>
              <a:rPr lang="en-AU" b="1" dirty="0"/>
              <a:t>modify</a:t>
            </a:r>
            <a:r>
              <a:rPr lang="en-AU" dirty="0"/>
              <a:t> a risk </a:t>
            </a:r>
            <a:r>
              <a:rPr lang="en-AU" b="1" dirty="0"/>
              <a:t>now</a:t>
            </a:r>
            <a:r>
              <a:rPr lang="en-AU" dirty="0"/>
              <a:t>. They include:</a:t>
            </a:r>
          </a:p>
          <a:p>
            <a:pPr lvl="3"/>
            <a:r>
              <a:rPr lang="en-AU" dirty="0"/>
              <a:t>Legislation</a:t>
            </a:r>
          </a:p>
          <a:p>
            <a:pPr lvl="3"/>
            <a:r>
              <a:rPr lang="en-AU" dirty="0"/>
              <a:t>Governance</a:t>
            </a:r>
          </a:p>
          <a:p>
            <a:pPr lvl="3"/>
            <a:r>
              <a:rPr lang="en-AU" dirty="0"/>
              <a:t>Reporting</a:t>
            </a:r>
          </a:p>
          <a:p>
            <a:pPr lvl="3"/>
            <a:r>
              <a:rPr lang="en-AU" dirty="0"/>
              <a:t>Policies and procedures</a:t>
            </a:r>
          </a:p>
          <a:p>
            <a:pPr lvl="3"/>
            <a:r>
              <a:rPr lang="en-AU" dirty="0"/>
              <a:t>Qualifications</a:t>
            </a:r>
          </a:p>
          <a:p>
            <a:pPr lvl="3"/>
            <a:r>
              <a:rPr lang="en-AU" dirty="0"/>
              <a:t>Training</a:t>
            </a:r>
          </a:p>
          <a:p>
            <a:pPr lvl="3"/>
            <a:r>
              <a:rPr lang="en-AU" dirty="0"/>
              <a:t>WHS/OHS representatives</a:t>
            </a:r>
          </a:p>
          <a:p>
            <a:pPr lvl="2"/>
            <a:endParaRPr lang="en-AU" b="0" dirty="0"/>
          </a:p>
          <a:p>
            <a:pPr lvl="2"/>
            <a:r>
              <a:rPr lang="en-AU" b="0" dirty="0"/>
              <a:t>Important: Controls need to be reviewed and assessed to check they are effective.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31053305-F8B3-46CC-B239-989D01D7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0000"/>
            <a:ext cx="6840000" cy="1152000"/>
          </a:xfrm>
        </p:spPr>
        <p:txBody>
          <a:bodyPr/>
          <a:lstStyle/>
          <a:p>
            <a:r>
              <a:rPr lang="en-AU" dirty="0">
                <a:cs typeface="Arial" panose="020B0604020202020204" pitchFamily="34" charset="0"/>
              </a:rPr>
              <a:t>Assess the effectiveness of the controls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694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A4682A-CE7C-4313-8E42-08D3018AE8FF}"/>
              </a:ext>
            </a:extLst>
          </p:cNvPr>
          <p:cNvSpPr/>
          <p:nvPr/>
        </p:nvSpPr>
        <p:spPr>
          <a:xfrm>
            <a:off x="429439" y="3550995"/>
            <a:ext cx="3330900" cy="2878691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8476E23-99C9-4FAB-80C8-30979BA4DB6D}"/>
              </a:ext>
            </a:extLst>
          </p:cNvPr>
          <p:cNvSpPr txBox="1">
            <a:spLocks/>
          </p:cNvSpPr>
          <p:nvPr/>
        </p:nvSpPr>
        <p:spPr>
          <a:xfrm>
            <a:off x="687668" y="4161325"/>
            <a:ext cx="2992510" cy="1932901"/>
          </a:xfrm>
          <a:prstGeom prst="rect">
            <a:avLst/>
          </a:prstGeom>
        </p:spPr>
        <p:txBody>
          <a:bodyPr lIns="36000" tIns="36000" rIns="36000" bIns="36000"/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2400" b="1" dirty="0">
                <a:solidFill>
                  <a:schemeClr val="bg1"/>
                </a:solidFill>
              </a:rPr>
              <a:t>Section Three:</a:t>
            </a:r>
          </a:p>
          <a:p>
            <a:pPr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charset="0"/>
              </a:rPr>
              <a:t>Risk rating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8C5065-81B7-488A-9369-3F4DA02EC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0" y="3797300"/>
            <a:ext cx="223520" cy="223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1C55FF-EA0A-4038-A33A-A780552C53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6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67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05CC7B-6420-4CA1-B3B7-EB1005658C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9F672D-5DBD-4826-AED4-254A3D6A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617BB3-E9F6-45C8-A918-D65B827D32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000" y="1989280"/>
            <a:ext cx="4378320" cy="4320000"/>
          </a:xfrm>
          <a:solidFill>
            <a:schemeClr val="tx2"/>
          </a:solidFill>
        </p:spPr>
        <p:txBody>
          <a:bodyPr lIns="108000" tIns="72000" rIns="72000" anchor="ctr"/>
          <a:lstStyle/>
          <a:p>
            <a:r>
              <a:rPr lang="en-AU" sz="3600" dirty="0">
                <a:solidFill>
                  <a:schemeClr val="bg1"/>
                </a:solidFill>
              </a:rPr>
              <a:t>A risk rating is based on the </a:t>
            </a:r>
            <a:r>
              <a:rPr lang="en-AU" sz="3600" i="1" dirty="0">
                <a:solidFill>
                  <a:schemeClr val="bg1"/>
                </a:solidFill>
              </a:rPr>
              <a:t>likelihood</a:t>
            </a:r>
            <a:r>
              <a:rPr lang="en-AU" sz="3600" dirty="0">
                <a:solidFill>
                  <a:schemeClr val="bg1"/>
                </a:solidFill>
              </a:rPr>
              <a:t> and </a:t>
            </a:r>
            <a:r>
              <a:rPr lang="en-AU" sz="3600" i="1" dirty="0">
                <a:solidFill>
                  <a:schemeClr val="bg1"/>
                </a:solidFill>
              </a:rPr>
              <a:t>consequence</a:t>
            </a:r>
            <a:r>
              <a:rPr lang="en-AU" sz="3600" dirty="0">
                <a:solidFill>
                  <a:schemeClr val="bg1"/>
                </a:solidFill>
              </a:rPr>
              <a:t> of a risk occurring.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40E7DE-9717-41E0-A643-2D83C8B3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Risk rating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27A40A-67B2-4906-83F6-E1830133D1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841" y="1989280"/>
            <a:ext cx="289091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00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9F672D-5DBD-4826-AED4-254A3D6A1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40E7DE-9717-41E0-A643-2D83C8B31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0000"/>
            <a:ext cx="6840000" cy="1152000"/>
          </a:xfrm>
        </p:spPr>
        <p:txBody>
          <a:bodyPr/>
          <a:lstStyle/>
          <a:p>
            <a:r>
              <a:rPr lang="en-AU" dirty="0"/>
              <a:t>Likelihood risk rating (example only)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F6C729E5-CEB3-4F00-90F4-E41A7F04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000" y="6480000"/>
            <a:ext cx="1440000" cy="216000"/>
          </a:xfrm>
        </p:spPr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730904-2860-4A36-B464-6C4FE4762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678773"/>
              </p:ext>
            </p:extLst>
          </p:nvPr>
        </p:nvGraphicFramePr>
        <p:xfrm>
          <a:off x="993360" y="1733646"/>
          <a:ext cx="7381206" cy="4305696"/>
        </p:xfrm>
        <a:graphic>
          <a:graphicData uri="http://schemas.openxmlformats.org/drawingml/2006/table">
            <a:tbl>
              <a:tblPr firstRow="1" bandRow="1">
                <a:tableStyleId>{2C13EC56-A470-4B1A-B37C-C7B7EF356A4B}</a:tableStyleId>
              </a:tblPr>
              <a:tblGrid>
                <a:gridCol w="1164677">
                  <a:extLst>
                    <a:ext uri="{9D8B030D-6E8A-4147-A177-3AD203B41FA5}">
                      <a16:colId xmlns:a16="http://schemas.microsoft.com/office/drawing/2014/main" val="136853906"/>
                    </a:ext>
                  </a:extLst>
                </a:gridCol>
                <a:gridCol w="1354597">
                  <a:extLst>
                    <a:ext uri="{9D8B030D-6E8A-4147-A177-3AD203B41FA5}">
                      <a16:colId xmlns:a16="http://schemas.microsoft.com/office/drawing/2014/main" val="3043619131"/>
                    </a:ext>
                  </a:extLst>
                </a:gridCol>
                <a:gridCol w="4861932">
                  <a:extLst>
                    <a:ext uri="{9D8B030D-6E8A-4147-A177-3AD203B41FA5}">
                      <a16:colId xmlns:a16="http://schemas.microsoft.com/office/drawing/2014/main" val="1598971509"/>
                    </a:ext>
                  </a:extLst>
                </a:gridCol>
              </a:tblGrid>
              <a:tr h="572036">
                <a:tc>
                  <a:txBody>
                    <a:bodyPr/>
                    <a:lstStyle/>
                    <a:p>
                      <a:pPr algn="l"/>
                      <a:r>
                        <a:rPr lang="en-AU" sz="1400" dirty="0"/>
                        <a:t>Likelihood rating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/>
                        <a:t>Likelihood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/>
                        <a:t>Event with its associated consequences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9277887"/>
                  </a:ext>
                </a:extLst>
              </a:tr>
              <a:tr h="572036">
                <a:tc>
                  <a:txBody>
                    <a:bodyPr/>
                    <a:lstStyle/>
                    <a:p>
                      <a:pPr algn="l"/>
                      <a:r>
                        <a:rPr lang="en-AU" sz="1400" dirty="0"/>
                        <a:t>Tier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/>
                        <a:t>Almost certain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event is expected to occur as there is a history of regular occurrence at the organisation and/or similar institutions, or new conditions make it very likely to occur.</a:t>
                      </a:r>
                      <a:endParaRPr lang="en-A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8643263"/>
                  </a:ext>
                </a:extLst>
              </a:tr>
              <a:tr h="807580">
                <a:tc>
                  <a:txBody>
                    <a:bodyPr/>
                    <a:lstStyle/>
                    <a:p>
                      <a:pPr algn="l"/>
                      <a:r>
                        <a:rPr lang="en-AU" sz="1400" dirty="0"/>
                        <a:t>Tier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/>
                        <a:t>Likely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 a strong possibility the event will occur as there is a history of frequent occurrence at the organisation or similar institutions, or new conditions make it likely to occur.</a:t>
                      </a:r>
                      <a:endParaRPr lang="en-A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60295"/>
                  </a:ext>
                </a:extLst>
              </a:tr>
              <a:tr h="572036">
                <a:tc>
                  <a:txBody>
                    <a:bodyPr/>
                    <a:lstStyle/>
                    <a:p>
                      <a:pPr algn="l"/>
                      <a:r>
                        <a:rPr lang="en-AU" sz="1400" dirty="0"/>
                        <a:t>Tier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/>
                        <a:t>Possible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event might occur at some time as there is a history of casual occurrence at the organisation or similar institutions, or new conditions make it possible to occur.</a:t>
                      </a:r>
                      <a:endParaRPr lang="en-A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2987746"/>
                  </a:ext>
                </a:extLst>
              </a:tr>
              <a:tr h="572036">
                <a:tc>
                  <a:txBody>
                    <a:bodyPr/>
                    <a:lstStyle/>
                    <a:p>
                      <a:pPr algn="l"/>
                      <a:r>
                        <a:rPr lang="en-AU" sz="1400" dirty="0"/>
                        <a:t>Tier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/>
                        <a:t>Unlikely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event is not expected and has not casually occurred before, but there is a small possibility it may occur at some time in certain circumstances.</a:t>
                      </a:r>
                      <a:endParaRPr lang="en-A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8547796"/>
                  </a:ext>
                </a:extLst>
              </a:tr>
              <a:tr h="572036">
                <a:tc>
                  <a:txBody>
                    <a:bodyPr/>
                    <a:lstStyle/>
                    <a:p>
                      <a:pPr algn="l"/>
                      <a:r>
                        <a:rPr lang="en-AU" sz="1400" dirty="0"/>
                        <a:t>Tier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/>
                        <a:t>Rare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event is highly unlikely. It may occur in exceptional circumstances but has never occurred before. It could happen, but probably never will.</a:t>
                      </a:r>
                      <a:endParaRPr lang="en-A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87689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0AE1FC7-FA40-4C5F-9516-4BF13E25C5B1}"/>
              </a:ext>
            </a:extLst>
          </p:cNvPr>
          <p:cNvSpPr txBox="1"/>
          <p:nvPr/>
        </p:nvSpPr>
        <p:spPr>
          <a:xfrm>
            <a:off x="4572000" y="6187890"/>
            <a:ext cx="418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tx2"/>
                </a:solidFill>
                <a:latin typeface="+mn-lt"/>
              </a:rPr>
              <a:t>These descriptions for likelihood and consequence are from VMIA’s </a:t>
            </a:r>
            <a:r>
              <a:rPr lang="en-AU" sz="1000" i="1" dirty="0">
                <a:solidFill>
                  <a:schemeClr val="tx2"/>
                </a:solidFill>
                <a:latin typeface="+mn-lt"/>
              </a:rPr>
              <a:t>B2 Risk Criteria Examples </a:t>
            </a:r>
            <a:r>
              <a:rPr lang="en-AU" sz="1000" dirty="0">
                <a:solidFill>
                  <a:schemeClr val="tx2"/>
                </a:solidFill>
                <a:latin typeface="+mn-lt"/>
              </a:rPr>
              <a:t>risk management tool</a:t>
            </a:r>
            <a:endParaRPr lang="en-AU" sz="1000" i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1383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A4682A-CE7C-4313-8E42-08D3018AE8FF}"/>
              </a:ext>
            </a:extLst>
          </p:cNvPr>
          <p:cNvSpPr/>
          <p:nvPr/>
        </p:nvSpPr>
        <p:spPr>
          <a:xfrm>
            <a:off x="429439" y="3550995"/>
            <a:ext cx="3384000" cy="2878691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8476E23-99C9-4FAB-80C8-30979BA4DB6D}"/>
              </a:ext>
            </a:extLst>
          </p:cNvPr>
          <p:cNvSpPr txBox="1">
            <a:spLocks/>
          </p:cNvSpPr>
          <p:nvPr/>
        </p:nvSpPr>
        <p:spPr>
          <a:xfrm>
            <a:off x="687667" y="4161325"/>
            <a:ext cx="3072671" cy="1932901"/>
          </a:xfrm>
          <a:prstGeom prst="rect">
            <a:avLst/>
          </a:prstGeom>
        </p:spPr>
        <p:txBody>
          <a:bodyPr lIns="0" tIns="36000" rIns="0" bIns="36000"/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2400" b="1" dirty="0">
                <a:solidFill>
                  <a:schemeClr val="bg1"/>
                </a:solidFill>
              </a:rPr>
              <a:t>Section Four:</a:t>
            </a:r>
          </a:p>
          <a:p>
            <a:pPr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charset="0"/>
              </a:rPr>
              <a:t>Treatment planning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ＭＳ Ｐゴシック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8C5065-81B7-488A-9369-3F4DA02EC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0" y="3797300"/>
            <a:ext cx="223520" cy="223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C532F0-84F1-4747-B788-F5DDA4612B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750" y="0"/>
            <a:ext cx="4589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47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DCC5F-7496-42C5-90CF-BB17988011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999" y="2412000"/>
            <a:ext cx="3481873" cy="3636000"/>
          </a:xfrm>
        </p:spPr>
        <p:txBody>
          <a:bodyPr/>
          <a:lstStyle/>
          <a:p>
            <a:pPr>
              <a:lnSpc>
                <a:spcPct val="108000"/>
              </a:lnSpc>
            </a:pPr>
            <a:r>
              <a:rPr lang="en-AU" dirty="0"/>
              <a:t>A risk treatment plan is an ‘action plan’ for future controls. </a:t>
            </a:r>
          </a:p>
          <a:p>
            <a:pPr>
              <a:lnSpc>
                <a:spcPct val="108000"/>
              </a:lnSpc>
            </a:pPr>
            <a:r>
              <a:rPr lang="en-AU" dirty="0"/>
              <a:t>They may be for risks that: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AU" dirty="0"/>
              <a:t>haven’t got controls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AU" dirty="0"/>
              <a:t>have ineffective controls</a:t>
            </a:r>
          </a:p>
          <a:p>
            <a:pPr>
              <a:lnSpc>
                <a:spcPct val="108000"/>
              </a:lnSpc>
            </a:pPr>
            <a:r>
              <a:rPr lang="en-AU" dirty="0"/>
              <a:t>It specifies: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AU" dirty="0"/>
              <a:t>controls that will be implemented 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AU" dirty="0"/>
              <a:t>who is responsible for each control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AU" dirty="0"/>
              <a:t>implementation deadlines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AU" dirty="0"/>
              <a:t>the resources required (i.e. financial and human) </a:t>
            </a:r>
            <a:endParaRPr lang="en-AU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6858E8-EACE-4A9E-A3BB-1EA027EE7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Risk treatment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773A7-9653-46E9-AC0D-06ABB6483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676" y="2143349"/>
            <a:ext cx="3620325" cy="360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76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B38B07-6873-46AF-B316-96376A1B80A6}"/>
              </a:ext>
            </a:extLst>
          </p:cNvPr>
          <p:cNvSpPr txBox="1">
            <a:spLocks/>
          </p:cNvSpPr>
          <p:nvPr/>
        </p:nvSpPr>
        <p:spPr>
          <a:xfrm>
            <a:off x="648000" y="2412000"/>
            <a:ext cx="3362891" cy="3661527"/>
          </a:xfrm>
          <a:prstGeom prst="rect">
            <a:avLst/>
          </a:prstGeom>
          <a:noFill/>
          <a:ln>
            <a:noFill/>
          </a:ln>
        </p:spPr>
        <p:txBody>
          <a:bodyPr vert="horz" lIns="36000" tIns="36000" rIns="36000" bIns="36000" rtlCol="0">
            <a:noAutofit/>
          </a:bodyPr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1300" dirty="0">
                <a:solidFill>
                  <a:schemeClr val="tx2"/>
                </a:solidFill>
              </a:rPr>
              <a:t>Treatments include:</a:t>
            </a:r>
          </a:p>
          <a:p>
            <a:pPr lvl="3"/>
            <a:r>
              <a:rPr lang="en-AU" dirty="0"/>
              <a:t>Avoid</a:t>
            </a:r>
          </a:p>
          <a:p>
            <a:pPr lvl="3"/>
            <a:r>
              <a:rPr lang="en-AU" dirty="0"/>
              <a:t>Remove</a:t>
            </a:r>
          </a:p>
          <a:p>
            <a:pPr lvl="3"/>
            <a:r>
              <a:rPr lang="en-AU" dirty="0"/>
              <a:t>Change the likelihood or consequences</a:t>
            </a:r>
          </a:p>
          <a:p>
            <a:pPr lvl="3"/>
            <a:r>
              <a:rPr lang="en-AU" dirty="0"/>
              <a:t>Taking the risk by informed decision or to pursue an opportunity</a:t>
            </a:r>
          </a:p>
          <a:p>
            <a:pPr lvl="3"/>
            <a:r>
              <a:rPr lang="en-AU" dirty="0"/>
              <a:t>Transfer or share the risk (</a:t>
            </a:r>
            <a:r>
              <a:rPr lang="en-AU" dirty="0" err="1"/>
              <a:t>eg.</a:t>
            </a:r>
            <a:r>
              <a:rPr lang="en-AU" dirty="0"/>
              <a:t> via insurance)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C0AB322-81BA-48ED-ADB0-53AD3816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0000"/>
            <a:ext cx="6840000" cy="1152000"/>
          </a:xfrm>
        </p:spPr>
        <p:txBody>
          <a:bodyPr/>
          <a:lstStyle/>
          <a:p>
            <a:r>
              <a:rPr lang="en-AU" dirty="0"/>
              <a:t>Risk treatment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BF9D36-635E-4258-A4D9-5C776D2BE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676" y="2143349"/>
            <a:ext cx="3620325" cy="360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A4682A-CE7C-4313-8E42-08D3018AE8FF}"/>
              </a:ext>
            </a:extLst>
          </p:cNvPr>
          <p:cNvSpPr/>
          <p:nvPr/>
        </p:nvSpPr>
        <p:spPr>
          <a:xfrm>
            <a:off x="429439" y="3550995"/>
            <a:ext cx="3330900" cy="2878691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8476E23-99C9-4FAB-80C8-30979BA4DB6D}"/>
              </a:ext>
            </a:extLst>
          </p:cNvPr>
          <p:cNvSpPr txBox="1">
            <a:spLocks/>
          </p:cNvSpPr>
          <p:nvPr/>
        </p:nvSpPr>
        <p:spPr>
          <a:xfrm>
            <a:off x="687667" y="4161325"/>
            <a:ext cx="3072671" cy="1932901"/>
          </a:xfrm>
          <a:prstGeom prst="rect">
            <a:avLst/>
          </a:prstGeom>
        </p:spPr>
        <p:txBody>
          <a:bodyPr lIns="36000" tIns="36000" rIns="36000" bIns="36000"/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charset="0"/>
              </a:rPr>
              <a:t>Workshop close</a:t>
            </a:r>
          </a:p>
        </p:txBody>
      </p:sp>
      <p:pic>
        <p:nvPicPr>
          <p:cNvPr id="6" name="Picture 5" descr="Logo_White_PTT_00.png">
            <a:extLst>
              <a:ext uri="{FF2B5EF4-FFF2-40B4-BE49-F238E27FC236}">
                <a16:creationId xmlns:a16="http://schemas.microsoft.com/office/drawing/2014/main" id="{2870FE18-33F0-484D-AAD9-E9E27EA45C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657" y="604699"/>
            <a:ext cx="1008112" cy="336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8C5065-81B7-488A-9369-3F4DA02EC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0" y="3797300"/>
            <a:ext cx="223520" cy="223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DFFD72-A965-4A72-A1EB-56F40D82FB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439920" y="0"/>
            <a:ext cx="4695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1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_White_PTT_00.png">
            <a:extLst>
              <a:ext uri="{FF2B5EF4-FFF2-40B4-BE49-F238E27FC236}">
                <a16:creationId xmlns:a16="http://schemas.microsoft.com/office/drawing/2014/main" id="{2870FE18-33F0-484D-AAD9-E9E27EA45C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657" y="604699"/>
            <a:ext cx="1008112" cy="3360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2EFB05-82E8-438C-A2EB-FDBCD463F789}"/>
              </a:ext>
            </a:extLst>
          </p:cNvPr>
          <p:cNvSpPr/>
          <p:nvPr/>
        </p:nvSpPr>
        <p:spPr>
          <a:xfrm>
            <a:off x="429439" y="3550995"/>
            <a:ext cx="3330900" cy="2878691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5D4D304F-797D-4CDD-8B0E-65AC3D73BF4F}"/>
              </a:ext>
            </a:extLst>
          </p:cNvPr>
          <p:cNvSpPr txBox="1">
            <a:spLocks/>
          </p:cNvSpPr>
          <p:nvPr/>
        </p:nvSpPr>
        <p:spPr>
          <a:xfrm>
            <a:off x="687668" y="4161325"/>
            <a:ext cx="2692768" cy="1932901"/>
          </a:xfrm>
          <a:prstGeom prst="rect">
            <a:avLst/>
          </a:prstGeom>
        </p:spPr>
        <p:txBody>
          <a:bodyPr lIns="36000" tIns="36000" rIns="36000" bIns="36000"/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charset="0"/>
              </a:rPr>
              <a:t>Workshop opening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151807-9432-41C7-90C1-4AD7C401C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0" y="3797300"/>
            <a:ext cx="223520" cy="223520"/>
          </a:xfrm>
          <a:prstGeom prst="rect">
            <a:avLst/>
          </a:prstGeom>
        </p:spPr>
      </p:pic>
      <p:pic>
        <p:nvPicPr>
          <p:cNvPr id="7" name="Picture 6" descr="Logo_White_PTT_00.png">
            <a:extLst>
              <a:ext uri="{FF2B5EF4-FFF2-40B4-BE49-F238E27FC236}">
                <a16:creationId xmlns:a16="http://schemas.microsoft.com/office/drawing/2014/main" id="{C0079927-5F9E-46AD-B40B-9D0FE20411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057" y="757099"/>
            <a:ext cx="1008112" cy="336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90EDF-B0A2-4542-B05D-324547E229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0671" y="0"/>
            <a:ext cx="4663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56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5A54-E6A2-4C0B-8992-151845610D7A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33" name="Content Placeholder 132"/>
          <p:cNvSpPr>
            <a:spLocks noGrp="1"/>
          </p:cNvSpPr>
          <p:nvPr>
            <p:ph sz="quarter" idx="13"/>
          </p:nvPr>
        </p:nvSpPr>
        <p:spPr>
          <a:xfrm>
            <a:off x="3600000" y="1907999"/>
            <a:ext cx="5076000" cy="4572001"/>
          </a:xfrm>
          <a:solidFill>
            <a:schemeClr val="bg1">
              <a:lumMod val="95000"/>
            </a:schemeClr>
          </a:solidFill>
        </p:spPr>
        <p:txBody>
          <a:bodyPr lIns="180000" tIns="144000"/>
          <a:lstStyle/>
          <a:p>
            <a:pPr lvl="1"/>
            <a:r>
              <a:rPr lang="en-AU" dirty="0"/>
              <a:t>Topics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AU" b="0" dirty="0"/>
              <a:t>Identify controls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AU" b="0" dirty="0"/>
              <a:t>Control effectiveness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AU" b="0" dirty="0"/>
              <a:t>Risk 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Treatment planning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>
                <a:solidFill>
                  <a:schemeClr val="accent5"/>
                </a:solidFill>
              </a:rPr>
              <a:t>What are your key learnings from today’s workshop?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69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Phase 3 workshop outcomes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AC1D4E5-12E1-4396-B338-00818A9EACD6}"/>
              </a:ext>
            </a:extLst>
          </p:cNvPr>
          <p:cNvSpPr txBox="1">
            <a:spLocks/>
          </p:cNvSpPr>
          <p:nvPr/>
        </p:nvSpPr>
        <p:spPr>
          <a:xfrm>
            <a:off x="648000" y="2411999"/>
            <a:ext cx="3204000" cy="3677301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/>
              <a:t>You should now have: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/>
              <a:t>Identified controls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/>
              <a:t>Identified control owners</a:t>
            </a:r>
          </a:p>
          <a:p>
            <a:pPr lvl="3"/>
            <a:r>
              <a:rPr lang="en-AU" dirty="0"/>
              <a:t>Rated the effectiveness of controls using your control effectiveness rating criteria</a:t>
            </a:r>
          </a:p>
          <a:p>
            <a:pPr lvl="3"/>
            <a:r>
              <a:rPr lang="en-AU" dirty="0"/>
              <a:t>Rated each risk according to your risk rating criteria</a:t>
            </a:r>
          </a:p>
          <a:p>
            <a:pPr lvl="3"/>
            <a:r>
              <a:rPr lang="en-AU" dirty="0"/>
              <a:t>Identified treatment plans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03ADB13-8511-48EE-BA45-79E8E2892E0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4356000" y="1908000"/>
            <a:ext cx="4320000" cy="4320000"/>
          </a:xfrm>
        </p:spPr>
      </p:pic>
    </p:spTree>
    <p:extLst>
      <p:ext uri="{BB962C8B-B14F-4D97-AF65-F5344CB8AC3E}">
        <p14:creationId xmlns:p14="http://schemas.microsoft.com/office/powerpoint/2010/main" val="1094285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648000" y="2412000"/>
            <a:ext cx="3578560" cy="3816000"/>
          </a:xfrm>
        </p:spPr>
        <p:txBody>
          <a:bodyPr/>
          <a:lstStyle/>
          <a:p>
            <a:pPr lvl="1"/>
            <a:r>
              <a:rPr lang="en-AU" dirty="0"/>
              <a:t>What to do next</a:t>
            </a:r>
          </a:p>
          <a:p>
            <a:pPr lvl="2"/>
            <a:r>
              <a:rPr lang="en-AU" dirty="0"/>
              <a:t>Reflect</a:t>
            </a:r>
          </a:p>
          <a:p>
            <a:pPr lvl="3"/>
            <a:r>
              <a:rPr lang="en-AU" dirty="0"/>
              <a:t>What insights from this workshop are you going to share with other members of our staff?</a:t>
            </a:r>
          </a:p>
          <a:p>
            <a:pPr lvl="3"/>
            <a:r>
              <a:rPr lang="en-AU" dirty="0"/>
              <a:t>How are you going to share that information?</a:t>
            </a:r>
          </a:p>
          <a:p>
            <a:pPr lvl="3"/>
            <a:r>
              <a:rPr lang="en-AU" dirty="0"/>
              <a:t>What actions do we need to take now?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More information</a:t>
            </a:r>
          </a:p>
          <a:p>
            <a:pPr lvl="3"/>
            <a:r>
              <a:rPr lang="en-AU" dirty="0"/>
              <a:t>VMIA</a:t>
            </a:r>
          </a:p>
          <a:p>
            <a:endParaRPr lang="en-A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Next steps</a:t>
            </a:r>
          </a:p>
        </p:txBody>
      </p:sp>
      <p:pic>
        <p:nvPicPr>
          <p:cNvPr id="10" name="Picture Placeholder 13">
            <a:extLst>
              <a:ext uri="{FF2B5EF4-FFF2-40B4-BE49-F238E27FC236}">
                <a16:creationId xmlns:a16="http://schemas.microsoft.com/office/drawing/2014/main" id="{B76A9918-4CC2-4062-94E5-D7F8C61D6D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000" y="1908000"/>
            <a:ext cx="4320000" cy="4320000"/>
          </a:xfrm>
        </p:spPr>
      </p:pic>
    </p:spTree>
    <p:extLst>
      <p:ext uri="{BB962C8B-B14F-4D97-AF65-F5344CB8AC3E}">
        <p14:creationId xmlns:p14="http://schemas.microsoft.com/office/powerpoint/2010/main" val="1843502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245C11-1FD4-41C4-8570-EF0E988FCD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8617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Risk Identification and Management Program (RIMP)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543C3A-5FE2-4533-8A52-53B82DC8C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581" y="1973090"/>
            <a:ext cx="6694419" cy="3089732"/>
          </a:xfrm>
          <a:prstGeom prst="rect">
            <a:avLst/>
          </a:prstGeom>
        </p:spPr>
      </p:pic>
      <p:sp>
        <p:nvSpPr>
          <p:cNvPr id="6" name="Right Arrow 4">
            <a:extLst>
              <a:ext uri="{FF2B5EF4-FFF2-40B4-BE49-F238E27FC236}">
                <a16:creationId xmlns:a16="http://schemas.microsoft.com/office/drawing/2014/main" id="{463940D0-D2BA-423C-9814-F67BE2CEC468}"/>
              </a:ext>
            </a:extLst>
          </p:cNvPr>
          <p:cNvSpPr/>
          <p:nvPr/>
        </p:nvSpPr>
        <p:spPr>
          <a:xfrm rot="16200000">
            <a:off x="3968167" y="4840191"/>
            <a:ext cx="1224137" cy="108012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/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60662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Phase Two: Workshop outcomes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1A1DF3C-3942-4ED6-BA9C-AF7E9712137D}"/>
              </a:ext>
            </a:extLst>
          </p:cNvPr>
          <p:cNvSpPr txBox="1">
            <a:spLocks/>
          </p:cNvSpPr>
          <p:nvPr/>
        </p:nvSpPr>
        <p:spPr>
          <a:xfrm>
            <a:off x="648000" y="2411999"/>
            <a:ext cx="3204000" cy="3677301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/>
              <a:t>At the end of this workshop, you should have: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/>
              <a:t>Identified controls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/>
              <a:t>Identified control owners</a:t>
            </a:r>
          </a:p>
          <a:p>
            <a:pPr lvl="3"/>
            <a:r>
              <a:rPr lang="en-AU" dirty="0"/>
              <a:t>Rated the effectiveness of controls using your control effectiveness rating criteria</a:t>
            </a:r>
          </a:p>
          <a:p>
            <a:pPr lvl="3"/>
            <a:r>
              <a:rPr lang="en-AU" dirty="0"/>
              <a:t>Rated each risk according to your risk rating criteria</a:t>
            </a:r>
          </a:p>
          <a:p>
            <a:pPr lvl="3"/>
            <a:r>
              <a:rPr lang="en-AU" dirty="0"/>
              <a:t>Identified treatment plans</a:t>
            </a:r>
          </a:p>
        </p:txBody>
      </p:sp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id="{E289EC53-6E77-4FE0-867D-BBA6EA3B51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5" r="175"/>
          <a:stretch>
            <a:fillRect/>
          </a:stretch>
        </p:blipFill>
        <p:spPr>
          <a:xfrm>
            <a:off x="4356000" y="1908000"/>
            <a:ext cx="4320000" cy="4320000"/>
          </a:xfrm>
        </p:spPr>
      </p:pic>
    </p:spTree>
    <p:extLst>
      <p:ext uri="{BB962C8B-B14F-4D97-AF65-F5344CB8AC3E}">
        <p14:creationId xmlns:p14="http://schemas.microsoft.com/office/powerpoint/2010/main" val="133934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5A54-E6A2-4C0B-8992-151845610D7A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3" name="Content Placeholder 132"/>
          <p:cNvSpPr>
            <a:spLocks noGrp="1"/>
          </p:cNvSpPr>
          <p:nvPr>
            <p:ph sz="quarter" idx="13"/>
          </p:nvPr>
        </p:nvSpPr>
        <p:spPr>
          <a:xfrm>
            <a:off x="3600000" y="1908000"/>
            <a:ext cx="5076000" cy="2162196"/>
          </a:xfrm>
          <a:solidFill>
            <a:schemeClr val="bg1">
              <a:lumMod val="95000"/>
            </a:schemeClr>
          </a:solidFill>
        </p:spPr>
        <p:txBody>
          <a:bodyPr lIns="180000" tIns="144000"/>
          <a:lstStyle/>
          <a:p>
            <a:pPr lvl="1"/>
            <a:r>
              <a:rPr lang="en-AU" dirty="0"/>
              <a:t>Sections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AU" b="0" dirty="0"/>
              <a:t>Identify controls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AU" b="0" dirty="0"/>
              <a:t>Control effectiveness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AU" b="0" dirty="0"/>
              <a:t>Risk 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Treatment planning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>
                <a:solidFill>
                  <a:schemeClr val="accent5"/>
                </a:solidFill>
              </a:rPr>
              <a:t>As we work through these topics, consider how you will apply the concepts and ideas within our organisation.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Sections in this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5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A4682A-CE7C-4313-8E42-08D3018AE8FF}"/>
              </a:ext>
            </a:extLst>
          </p:cNvPr>
          <p:cNvSpPr/>
          <p:nvPr/>
        </p:nvSpPr>
        <p:spPr>
          <a:xfrm>
            <a:off x="429439" y="3550995"/>
            <a:ext cx="3384000" cy="2878691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8476E23-99C9-4FAB-80C8-30979BA4DB6D}"/>
              </a:ext>
            </a:extLst>
          </p:cNvPr>
          <p:cNvSpPr txBox="1">
            <a:spLocks/>
          </p:cNvSpPr>
          <p:nvPr/>
        </p:nvSpPr>
        <p:spPr>
          <a:xfrm>
            <a:off x="687667" y="4161325"/>
            <a:ext cx="3072671" cy="1932901"/>
          </a:xfrm>
          <a:prstGeom prst="rect">
            <a:avLst/>
          </a:prstGeom>
        </p:spPr>
        <p:txBody>
          <a:bodyPr lIns="0" tIns="36000" rIns="0" bIns="36000"/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2400" b="1" dirty="0">
                <a:solidFill>
                  <a:schemeClr val="bg1"/>
                </a:solidFill>
              </a:rPr>
              <a:t>Section One:</a:t>
            </a:r>
          </a:p>
          <a:p>
            <a:pPr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charset="0"/>
              </a:rPr>
              <a:t>Control identification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ＭＳ Ｐゴシック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8C5065-81B7-488A-9369-3F4DA02EC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0" y="3797300"/>
            <a:ext cx="223520" cy="223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145227-E0BC-464A-BB13-538C611164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0080" y="0"/>
            <a:ext cx="4693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8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DCC5F-7496-42C5-90CF-BB17988011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sz="1800" dirty="0"/>
              <a:t>A control is…</a:t>
            </a:r>
          </a:p>
          <a:p>
            <a:r>
              <a:rPr lang="en-AU" sz="1800" dirty="0"/>
              <a:t>“…a measure that is modifying risk – controls include any process, policy, device, practice or other actions which modify risk.</a:t>
            </a:r>
          </a:p>
          <a:p>
            <a:r>
              <a:rPr lang="en-AU" sz="1800" dirty="0"/>
              <a:t>Controls may not always exert the intended or assumed modifying affect.”</a:t>
            </a:r>
          </a:p>
          <a:p>
            <a:r>
              <a:rPr lang="en-AU" sz="1800" dirty="0"/>
              <a:t>AS/NZS ISO 31000:2009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6858E8-EACE-4A9E-A3BB-1EA027EE7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a control?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7D143B1-6F6D-4C72-8B8E-4931217DC0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000" y="1908000"/>
            <a:ext cx="4320000" cy="4320000"/>
          </a:xfrm>
        </p:spPr>
      </p:pic>
    </p:spTree>
    <p:extLst>
      <p:ext uri="{BB962C8B-B14F-4D97-AF65-F5344CB8AC3E}">
        <p14:creationId xmlns:p14="http://schemas.microsoft.com/office/powerpoint/2010/main" val="4018083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B38B07-6873-46AF-B316-96376A1B80A6}"/>
              </a:ext>
            </a:extLst>
          </p:cNvPr>
          <p:cNvSpPr txBox="1">
            <a:spLocks/>
          </p:cNvSpPr>
          <p:nvPr/>
        </p:nvSpPr>
        <p:spPr>
          <a:xfrm>
            <a:off x="964378" y="1907999"/>
            <a:ext cx="3607622" cy="3822241"/>
          </a:xfrm>
          <a:prstGeom prst="rect">
            <a:avLst/>
          </a:prstGeom>
          <a:noFill/>
          <a:ln>
            <a:noFill/>
          </a:ln>
        </p:spPr>
        <p:txBody>
          <a:bodyPr vert="horz" lIns="108000" tIns="36000" rIns="36000" bIns="36000" rtlCol="0">
            <a:noAutofit/>
          </a:bodyPr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/>
              <a:t>Controls</a:t>
            </a:r>
          </a:p>
          <a:p>
            <a:r>
              <a:rPr lang="en-AU" dirty="0"/>
              <a:t>…are a measure or action taken to </a:t>
            </a:r>
            <a:r>
              <a:rPr lang="en-AU" b="1" dirty="0"/>
              <a:t>modify</a:t>
            </a:r>
            <a:r>
              <a:rPr lang="en-AU" dirty="0"/>
              <a:t> a risk </a:t>
            </a:r>
            <a:r>
              <a:rPr lang="en-AU" b="1" dirty="0"/>
              <a:t>now</a:t>
            </a:r>
            <a:r>
              <a:rPr lang="en-AU" dirty="0"/>
              <a:t>. </a:t>
            </a:r>
          </a:p>
          <a:p>
            <a:r>
              <a:rPr lang="en-AU" dirty="0"/>
              <a:t>They include:</a:t>
            </a:r>
          </a:p>
          <a:p>
            <a:pPr lvl="3"/>
            <a:r>
              <a:rPr lang="en-AU" dirty="0"/>
              <a:t>Legislation</a:t>
            </a:r>
          </a:p>
          <a:p>
            <a:pPr lvl="3"/>
            <a:r>
              <a:rPr lang="en-AU" dirty="0"/>
              <a:t>Governance</a:t>
            </a:r>
          </a:p>
          <a:p>
            <a:pPr lvl="3"/>
            <a:r>
              <a:rPr lang="en-AU" dirty="0"/>
              <a:t>Reporting</a:t>
            </a:r>
          </a:p>
          <a:p>
            <a:pPr lvl="3"/>
            <a:r>
              <a:rPr lang="en-AU" dirty="0"/>
              <a:t>Policies and procedures</a:t>
            </a:r>
          </a:p>
          <a:p>
            <a:pPr lvl="3"/>
            <a:r>
              <a:rPr lang="en-AU" dirty="0"/>
              <a:t>Qualifications</a:t>
            </a:r>
          </a:p>
          <a:p>
            <a:pPr lvl="3"/>
            <a:r>
              <a:rPr lang="en-AU" dirty="0"/>
              <a:t>Training</a:t>
            </a:r>
          </a:p>
          <a:p>
            <a:pPr lvl="3"/>
            <a:r>
              <a:rPr lang="en-AU" dirty="0"/>
              <a:t>WHS/OHS representatives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31053305-F8B3-46CC-B239-989D01D7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0000"/>
            <a:ext cx="6840000" cy="1152000"/>
          </a:xfrm>
        </p:spPr>
        <p:txBody>
          <a:bodyPr/>
          <a:lstStyle/>
          <a:p>
            <a:r>
              <a:rPr lang="en-AU" dirty="0">
                <a:cs typeface="Arial" panose="020B0604020202020204" pitchFamily="34" charset="0"/>
              </a:rPr>
              <a:t>Controls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DE4167-F9AA-45A5-926C-97FE5D44F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378" y="1907999"/>
            <a:ext cx="3607622" cy="360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FF707E9-DFCD-4A00-9C73-49ED205707C0}"/>
              </a:ext>
            </a:extLst>
          </p:cNvPr>
          <p:cNvGrpSpPr/>
          <p:nvPr/>
        </p:nvGrpSpPr>
        <p:grpSpPr>
          <a:xfrm>
            <a:off x="5590256" y="2533595"/>
            <a:ext cx="2943436" cy="3326289"/>
            <a:chOff x="5590256" y="2533595"/>
            <a:chExt cx="2943436" cy="3326289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0124CE5-BD2C-4C91-B521-4A4CA308B7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0257" y="3395988"/>
              <a:ext cx="1359918" cy="802262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7AED401-AC29-4A19-A129-9F8327B4E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4940" y="4416644"/>
              <a:ext cx="1345237" cy="100649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E2D7A1E-21AF-468F-B69E-CB061D91AB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90256" y="4867545"/>
              <a:ext cx="1359921" cy="646779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3B11250-E7AA-416D-82A2-76B3F2C03BDB}"/>
                </a:ext>
              </a:extLst>
            </p:cNvPr>
            <p:cNvSpPr/>
            <p:nvPr/>
          </p:nvSpPr>
          <p:spPr>
            <a:xfrm>
              <a:off x="7106171" y="2533595"/>
              <a:ext cx="12702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1600" b="1" dirty="0">
                  <a:ea typeface="ＭＳ Ｐゴシック"/>
                  <a:cs typeface="ＭＳ Ｐゴシック"/>
                </a:rPr>
                <a:t>Impacts</a:t>
              </a:r>
              <a:endParaRPr lang="en-AU" b="1" dirty="0"/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487F6D9D-D5A9-422B-AB59-BC834E5FE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1426" y="4975814"/>
              <a:ext cx="1582266" cy="884070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>
                  <a:solidFill>
                    <a:schemeClr val="bg1"/>
                  </a:solidFill>
                  <a:latin typeface="+mn-lt"/>
                  <a:ea typeface="ＭＳ Ｐゴシック"/>
                  <a:cs typeface="ＭＳ Ｐゴシック"/>
                </a:rPr>
                <a:t>Impacts or consequences</a:t>
              </a:r>
              <a:endParaRPr lang="en-AU" sz="1200" dirty="0">
                <a:solidFill>
                  <a:schemeClr val="bg1"/>
                </a:solidFill>
                <a:latin typeface="+mn-lt"/>
                <a:ea typeface="ＭＳ Ｐゴシック"/>
                <a:cs typeface="ＭＳ Ｐゴシック"/>
              </a:endParaRPr>
            </a:p>
          </p:txBody>
        </p:sp>
        <p:sp>
          <p:nvSpPr>
            <p:cNvPr id="36" name="Rectangle 18">
              <a:extLst>
                <a:ext uri="{FF2B5EF4-FFF2-40B4-BE49-F238E27FC236}">
                  <a16:creationId xmlns:a16="http://schemas.microsoft.com/office/drawing/2014/main" id="{C204BFA9-112D-42B9-A445-327C335C1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1426" y="3957039"/>
              <a:ext cx="1582266" cy="884070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>
                  <a:solidFill>
                    <a:schemeClr val="bg1"/>
                  </a:solidFill>
                  <a:latin typeface="+mn-lt"/>
                  <a:ea typeface="ＭＳ Ｐゴシック"/>
                  <a:cs typeface="ＭＳ Ｐゴシック"/>
                </a:rPr>
                <a:t>Impacts or consequences</a:t>
              </a:r>
              <a:endParaRPr lang="en-AU" sz="1200" dirty="0">
                <a:solidFill>
                  <a:schemeClr val="bg1"/>
                </a:solidFill>
                <a:latin typeface="+mn-lt"/>
                <a:ea typeface="ＭＳ Ｐゴシック"/>
                <a:cs typeface="ＭＳ Ｐゴシック"/>
              </a:endParaRPr>
            </a:p>
          </p:txBody>
        </p:sp>
        <p:sp>
          <p:nvSpPr>
            <p:cNvPr id="39" name="Rectangle 18">
              <a:extLst>
                <a:ext uri="{FF2B5EF4-FFF2-40B4-BE49-F238E27FC236}">
                  <a16:creationId xmlns:a16="http://schemas.microsoft.com/office/drawing/2014/main" id="{95EB477F-DE04-42F7-B6C8-015FD4B41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1426" y="2938263"/>
              <a:ext cx="1582266" cy="884070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 b="0" dirty="0">
                  <a:solidFill>
                    <a:schemeClr val="bg1"/>
                  </a:solidFill>
                  <a:latin typeface="+mn-lt"/>
                  <a:ea typeface="ＭＳ Ｐゴシック"/>
                  <a:cs typeface="ＭＳ Ｐゴシック"/>
                </a:rPr>
                <a:t>Impacts or consequences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BE50B1-1A79-4FF0-99C2-061C931A24F0}"/>
              </a:ext>
            </a:extLst>
          </p:cNvPr>
          <p:cNvGrpSpPr/>
          <p:nvPr/>
        </p:nvGrpSpPr>
        <p:grpSpPr>
          <a:xfrm>
            <a:off x="395536" y="2529203"/>
            <a:ext cx="3024334" cy="3345306"/>
            <a:chOff x="395536" y="2529203"/>
            <a:chExt cx="3024334" cy="3345306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84B2941-74E0-4DAC-869F-DBF24CE8FB74}"/>
                </a:ext>
              </a:extLst>
            </p:cNvPr>
            <p:cNvCxnSpPr>
              <a:cxnSpLocks/>
            </p:cNvCxnSpPr>
            <p:nvPr/>
          </p:nvCxnSpPr>
          <p:spPr>
            <a:xfrm>
              <a:off x="1979870" y="3412277"/>
              <a:ext cx="1440000" cy="6640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8B83043-9895-4895-8055-46AF6A08D1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7802" y="4807166"/>
              <a:ext cx="1440000" cy="6467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9560317-9DF9-4B0E-AE6C-7147AC6AEA7B}"/>
                </a:ext>
              </a:extLst>
            </p:cNvPr>
            <p:cNvCxnSpPr>
              <a:cxnSpLocks/>
            </p:cNvCxnSpPr>
            <p:nvPr/>
          </p:nvCxnSpPr>
          <p:spPr>
            <a:xfrm>
              <a:off x="1977802" y="4437542"/>
              <a:ext cx="1440000" cy="1056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7BDC8C3-AA6B-45CE-AF46-65C9D455589C}"/>
                </a:ext>
              </a:extLst>
            </p:cNvPr>
            <p:cNvSpPr/>
            <p:nvPr/>
          </p:nvSpPr>
          <p:spPr>
            <a:xfrm>
              <a:off x="579340" y="2529203"/>
              <a:ext cx="12146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1600" b="1" dirty="0">
                  <a:ea typeface="ＭＳ Ｐゴシック"/>
                  <a:cs typeface="ＭＳ Ｐゴシック"/>
                </a:rPr>
                <a:t>Causes</a:t>
              </a:r>
              <a:endParaRPr lang="en-AU" b="1" dirty="0"/>
            </a:p>
          </p:txBody>
        </p:sp>
        <p:sp>
          <p:nvSpPr>
            <p:cNvPr id="32" name="Rectangle 18">
              <a:extLst>
                <a:ext uri="{FF2B5EF4-FFF2-40B4-BE49-F238E27FC236}">
                  <a16:creationId xmlns:a16="http://schemas.microsoft.com/office/drawing/2014/main" id="{DE48A66D-BFFD-40FD-B5D8-11016CFB9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67" y="3974609"/>
              <a:ext cx="1582266" cy="88407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 dirty="0">
                  <a:solidFill>
                    <a:schemeClr val="bg1"/>
                  </a:solidFill>
                  <a:latin typeface="+mn-lt"/>
                  <a:ea typeface="ＭＳ Ｐゴシック"/>
                  <a:cs typeface="ＭＳ Ｐゴシック"/>
                </a:rPr>
                <a:t>Reason or trigger</a:t>
              </a:r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39E9965B-783E-4762-A677-DD3EC5963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67" y="4990439"/>
              <a:ext cx="1582266" cy="88407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 dirty="0">
                  <a:solidFill>
                    <a:schemeClr val="bg1"/>
                  </a:solidFill>
                  <a:latin typeface="+mn-lt"/>
                  <a:ea typeface="ＭＳ Ｐゴシック"/>
                  <a:cs typeface="ＭＳ Ｐゴシック"/>
                </a:rPr>
                <a:t>Reason or trigger</a:t>
              </a:r>
            </a:p>
          </p:txBody>
        </p:sp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id="{17098975-F800-4FEF-8883-CFB1C64B1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36" y="2953956"/>
              <a:ext cx="1582266" cy="88407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 dirty="0">
                  <a:solidFill>
                    <a:schemeClr val="bg1"/>
                  </a:solidFill>
                  <a:latin typeface="+mn-lt"/>
                  <a:ea typeface="ＭＳ Ｐゴシック"/>
                  <a:cs typeface="ＭＳ Ｐゴシック"/>
                </a:rPr>
                <a:t>Reason or trigger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9F672D-5DBD-4826-AED4-254A3D6A1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40E7DE-9717-41E0-A643-2D83C8B31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0000"/>
            <a:ext cx="6840000" cy="1152000"/>
          </a:xfrm>
        </p:spPr>
        <p:txBody>
          <a:bodyPr/>
          <a:lstStyle/>
          <a:p>
            <a:r>
              <a:rPr lang="en-AU" dirty="0"/>
              <a:t>Prevention and detection controls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F6C729E5-CEB3-4F00-90F4-E41A7F04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000" y="6480000"/>
            <a:ext cx="1440000" cy="216000"/>
          </a:xfrm>
        </p:spPr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5B638C0D-440F-49C8-87D9-7311B0FF5499}"/>
              </a:ext>
            </a:extLst>
          </p:cNvPr>
          <p:cNvSpPr txBox="1">
            <a:spLocks noChangeArrowheads="1"/>
          </p:cNvSpPr>
          <p:nvPr/>
        </p:nvSpPr>
        <p:spPr>
          <a:xfrm>
            <a:off x="3419870" y="4020659"/>
            <a:ext cx="2160242" cy="119644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Risk of an undesirable incident or event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BE3E0F-F4F2-407A-AEA4-386FB52D1F61}"/>
              </a:ext>
            </a:extLst>
          </p:cNvPr>
          <p:cNvGrpSpPr/>
          <p:nvPr/>
        </p:nvGrpSpPr>
        <p:grpSpPr>
          <a:xfrm>
            <a:off x="2196208" y="2599000"/>
            <a:ext cx="1811782" cy="2751747"/>
            <a:chOff x="2196208" y="2599000"/>
            <a:chExt cx="1811782" cy="2751747"/>
          </a:xfrm>
        </p:grpSpPr>
        <p:sp>
          <p:nvSpPr>
            <p:cNvPr id="66" name="Rectangle 2">
              <a:extLst>
                <a:ext uri="{FF2B5EF4-FFF2-40B4-BE49-F238E27FC236}">
                  <a16:creationId xmlns:a16="http://schemas.microsoft.com/office/drawing/2014/main" id="{C5A38CA7-8C47-4A9E-9452-66F8DD0427AF}"/>
                </a:ext>
              </a:extLst>
            </p:cNvPr>
            <p:cNvSpPr txBox="1">
              <a:spLocks noChangeArrowheads="1"/>
            </p:cNvSpPr>
            <p:nvPr/>
          </p:nvSpPr>
          <p:spPr>
            <a:xfrm rot="16200000">
              <a:off x="2083133" y="3507868"/>
              <a:ext cx="480084" cy="253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7200"/>
                </a:spcAft>
                <a:buNone/>
              </a:pPr>
              <a:endParaRPr lang="en-AU" sz="1200" dirty="0">
                <a:cs typeface="Times New Roman" pitchFamily="18" charset="0"/>
              </a:endParaRPr>
            </a:p>
          </p:txBody>
        </p:sp>
        <p:sp>
          <p:nvSpPr>
            <p:cNvPr id="67" name="Rectangle 2">
              <a:extLst>
                <a:ext uri="{FF2B5EF4-FFF2-40B4-BE49-F238E27FC236}">
                  <a16:creationId xmlns:a16="http://schemas.microsoft.com/office/drawing/2014/main" id="{072FD2DB-9F49-45D1-A62C-A156015C87D0}"/>
                </a:ext>
              </a:extLst>
            </p:cNvPr>
            <p:cNvSpPr txBox="1">
              <a:spLocks noChangeArrowheads="1"/>
            </p:cNvSpPr>
            <p:nvPr/>
          </p:nvSpPr>
          <p:spPr>
            <a:xfrm rot="16200000">
              <a:off x="2538423" y="3775901"/>
              <a:ext cx="480084" cy="253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7200"/>
                </a:spcAft>
                <a:buNone/>
              </a:pPr>
              <a:endParaRPr lang="en-AU" sz="1200" dirty="0">
                <a:cs typeface="Times New Roman" pitchFamily="18" charset="0"/>
              </a:endParaRPr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ECF907C-8416-4969-ACDD-5817EDDD4871}"/>
                </a:ext>
              </a:extLst>
            </p:cNvPr>
            <p:cNvSpPr txBox="1">
              <a:spLocks noChangeArrowheads="1"/>
            </p:cNvSpPr>
            <p:nvPr/>
          </p:nvSpPr>
          <p:spPr>
            <a:xfrm rot="16200000">
              <a:off x="2128860" y="4303075"/>
              <a:ext cx="480084" cy="253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7200"/>
                </a:spcAft>
                <a:buNone/>
              </a:pPr>
              <a:endParaRPr lang="en-AU" sz="1200" dirty="0">
                <a:cs typeface="Times New Roman" pitchFamily="18" charset="0"/>
              </a:endParaRPr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17063210-447B-4022-89C9-3646F86FA792}"/>
                </a:ext>
              </a:extLst>
            </p:cNvPr>
            <p:cNvSpPr txBox="1">
              <a:spLocks noChangeArrowheads="1"/>
            </p:cNvSpPr>
            <p:nvPr/>
          </p:nvSpPr>
          <p:spPr>
            <a:xfrm rot="16200000">
              <a:off x="2438710" y="4983738"/>
              <a:ext cx="480084" cy="253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7200"/>
                </a:spcAft>
                <a:buNone/>
              </a:pPr>
              <a:endParaRPr lang="en-AU" sz="1200" dirty="0">
                <a:cs typeface="Times New Roman" pitchFamily="18" charset="0"/>
              </a:endParaRPr>
            </a:p>
          </p:txBody>
        </p:sp>
        <p:sp>
          <p:nvSpPr>
            <p:cNvPr id="76" name="Rectangle 2">
              <a:extLst>
                <a:ext uri="{FF2B5EF4-FFF2-40B4-BE49-F238E27FC236}">
                  <a16:creationId xmlns:a16="http://schemas.microsoft.com/office/drawing/2014/main" id="{F7DFCE2A-B1A4-4728-901E-6B24157DA6E2}"/>
                </a:ext>
              </a:extLst>
            </p:cNvPr>
            <p:cNvSpPr txBox="1">
              <a:spLocks noChangeArrowheads="1"/>
            </p:cNvSpPr>
            <p:nvPr/>
          </p:nvSpPr>
          <p:spPr>
            <a:xfrm rot="16200000">
              <a:off x="2751395" y="4357524"/>
              <a:ext cx="480084" cy="25393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7200"/>
                </a:spcAft>
                <a:buNone/>
              </a:pPr>
              <a:endParaRPr lang="en-AU" sz="1200" dirty="0">
                <a:cs typeface="Times New Roman" pitchFamily="18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36AF86E-ACD4-441D-9F1F-E2339D5B078C}"/>
                </a:ext>
              </a:extLst>
            </p:cNvPr>
            <p:cNvSpPr txBox="1"/>
            <p:nvPr/>
          </p:nvSpPr>
          <p:spPr>
            <a:xfrm>
              <a:off x="2374759" y="2599000"/>
              <a:ext cx="1633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i="1" dirty="0">
                  <a:latin typeface="+mn-lt"/>
                </a:rPr>
                <a:t>Prevention controls: reduce likelihood </a:t>
              </a:r>
              <a:r>
                <a:rPr lang="en-AU" sz="1200" b="1" i="1" dirty="0">
                  <a:latin typeface="+mn-lt"/>
                </a:rPr>
                <a:t>before</a:t>
              </a:r>
              <a:r>
                <a:rPr lang="en-AU" sz="1200" i="1" dirty="0">
                  <a:latin typeface="+mn-lt"/>
                </a:rPr>
                <a:t> the event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052A7F-340D-451D-94CC-51FE8A90E69A}"/>
              </a:ext>
            </a:extLst>
          </p:cNvPr>
          <p:cNvGrpSpPr/>
          <p:nvPr/>
        </p:nvGrpSpPr>
        <p:grpSpPr>
          <a:xfrm>
            <a:off x="5367908" y="2591210"/>
            <a:ext cx="1582269" cy="2792991"/>
            <a:chOff x="5367908" y="2591210"/>
            <a:chExt cx="1582269" cy="2792991"/>
          </a:xfrm>
        </p:grpSpPr>
        <p:sp>
          <p:nvSpPr>
            <p:cNvPr id="73" name="Rectangle 2">
              <a:extLst>
                <a:ext uri="{FF2B5EF4-FFF2-40B4-BE49-F238E27FC236}">
                  <a16:creationId xmlns:a16="http://schemas.microsoft.com/office/drawing/2014/main" id="{C54A2457-ACFA-425E-90DA-929A175F5828}"/>
                </a:ext>
              </a:extLst>
            </p:cNvPr>
            <p:cNvSpPr txBox="1">
              <a:spLocks noChangeArrowheads="1"/>
            </p:cNvSpPr>
            <p:nvPr/>
          </p:nvSpPr>
          <p:spPr>
            <a:xfrm rot="16200000">
              <a:off x="5864725" y="3816963"/>
              <a:ext cx="480084" cy="253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7200"/>
                </a:spcAft>
                <a:buNone/>
              </a:pPr>
              <a:endParaRPr lang="en-AU" sz="1200" dirty="0">
                <a:cs typeface="Times New Roman" pitchFamily="18" charset="0"/>
              </a:endParaRPr>
            </a:p>
          </p:txBody>
        </p:sp>
        <p:sp>
          <p:nvSpPr>
            <p:cNvPr id="74" name="Rectangle 2">
              <a:extLst>
                <a:ext uri="{FF2B5EF4-FFF2-40B4-BE49-F238E27FC236}">
                  <a16:creationId xmlns:a16="http://schemas.microsoft.com/office/drawing/2014/main" id="{E62C662A-2F49-400F-8565-69DBF94F446D}"/>
                </a:ext>
              </a:extLst>
            </p:cNvPr>
            <p:cNvSpPr txBox="1">
              <a:spLocks noChangeArrowheads="1"/>
            </p:cNvSpPr>
            <p:nvPr/>
          </p:nvSpPr>
          <p:spPr>
            <a:xfrm rot="16200000">
              <a:off x="6373883" y="4304407"/>
              <a:ext cx="480084" cy="253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7200"/>
                </a:spcAft>
                <a:buNone/>
              </a:pPr>
              <a:endParaRPr lang="en-AU" sz="1200" dirty="0">
                <a:cs typeface="Times New Roman" pitchFamily="18" charset="0"/>
              </a:endParaRPr>
            </a:p>
          </p:txBody>
        </p:sp>
        <p:sp>
          <p:nvSpPr>
            <p:cNvPr id="75" name="Rectangle 2">
              <a:extLst>
                <a:ext uri="{FF2B5EF4-FFF2-40B4-BE49-F238E27FC236}">
                  <a16:creationId xmlns:a16="http://schemas.microsoft.com/office/drawing/2014/main" id="{366B8F0F-6B6F-4138-8C44-CDEE78829E57}"/>
                </a:ext>
              </a:extLst>
            </p:cNvPr>
            <p:cNvSpPr txBox="1">
              <a:spLocks noChangeArrowheads="1"/>
            </p:cNvSpPr>
            <p:nvPr/>
          </p:nvSpPr>
          <p:spPr>
            <a:xfrm rot="16200000">
              <a:off x="6038571" y="5017192"/>
              <a:ext cx="480084" cy="253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7200"/>
                </a:spcAft>
                <a:buNone/>
              </a:pPr>
              <a:endParaRPr lang="en-AU" sz="1200" dirty="0">
                <a:cs typeface="Times New Roman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F962BC2-900E-4C44-A32A-BAC8E011F086}"/>
                </a:ext>
              </a:extLst>
            </p:cNvPr>
            <p:cNvSpPr txBox="1"/>
            <p:nvPr/>
          </p:nvSpPr>
          <p:spPr>
            <a:xfrm>
              <a:off x="5367908" y="2591210"/>
              <a:ext cx="1582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i="1" dirty="0">
                  <a:latin typeface="+mn-lt"/>
                </a:rPr>
                <a:t>Detection controls: reduce impact </a:t>
              </a:r>
              <a:r>
                <a:rPr lang="en-AU" sz="1200" b="1" i="1" dirty="0">
                  <a:latin typeface="+mn-lt"/>
                </a:rPr>
                <a:t>after</a:t>
              </a:r>
              <a:r>
                <a:rPr lang="en-AU" sz="1200" i="1" dirty="0">
                  <a:latin typeface="+mn-lt"/>
                </a:rPr>
                <a:t> the event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42B6601D-986A-4B2F-91B0-10443ABDFE10}"/>
              </a:ext>
            </a:extLst>
          </p:cNvPr>
          <p:cNvSpPr/>
          <p:nvPr/>
        </p:nvSpPr>
        <p:spPr>
          <a:xfrm>
            <a:off x="3958482" y="3688135"/>
            <a:ext cx="97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7200"/>
              </a:spcAft>
            </a:pPr>
            <a:r>
              <a:rPr lang="en-AU" sz="1600" b="1" dirty="0">
                <a:solidFill>
                  <a:prstClr val="black"/>
                </a:solidFill>
                <a:cs typeface="Times New Roman" pitchFamily="18" charset="0"/>
              </a:rPr>
              <a:t>Event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AB940D6-B5C0-4358-8528-CCF2798476D8}"/>
              </a:ext>
            </a:extLst>
          </p:cNvPr>
          <p:cNvSpPr txBox="1"/>
          <p:nvPr/>
        </p:nvSpPr>
        <p:spPr>
          <a:xfrm>
            <a:off x="0" y="1728756"/>
            <a:ext cx="914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396000" rtlCol="0">
            <a:spAutoFit/>
          </a:bodyPr>
          <a:lstStyle/>
          <a:p>
            <a:r>
              <a:rPr lang="en-AU" sz="2000" dirty="0">
                <a:latin typeface="+mn-lt"/>
              </a:rPr>
              <a:t>Objective: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22CAE9-ACBE-42DD-8A23-C88695712605}"/>
              </a:ext>
            </a:extLst>
          </p:cNvPr>
          <p:cNvGrpSpPr/>
          <p:nvPr/>
        </p:nvGrpSpPr>
        <p:grpSpPr>
          <a:xfrm>
            <a:off x="3191374" y="5307264"/>
            <a:ext cx="2669243" cy="928439"/>
            <a:chOff x="3191374" y="5307264"/>
            <a:chExt cx="2669243" cy="92843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BD3C07-192B-4C47-BE98-9D6021055B85}"/>
                </a:ext>
              </a:extLst>
            </p:cNvPr>
            <p:cNvSpPr txBox="1"/>
            <p:nvPr/>
          </p:nvSpPr>
          <p:spPr>
            <a:xfrm>
              <a:off x="3683375" y="5589372"/>
              <a:ext cx="1633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i="1" dirty="0">
                  <a:latin typeface="+mn-lt"/>
                </a:rPr>
                <a:t>Treatments: reduce likelihood or impact for </a:t>
              </a:r>
              <a:r>
                <a:rPr lang="en-AU" sz="1200" b="1" i="1" dirty="0">
                  <a:latin typeface="+mn-lt"/>
                </a:rPr>
                <a:t>next</a:t>
              </a:r>
              <a:r>
                <a:rPr lang="en-AU" sz="1200" i="1" dirty="0">
                  <a:latin typeface="+mn-lt"/>
                </a:rPr>
                <a:t> time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325B891-8326-49DD-A27E-F4CC1A5F7185}"/>
                </a:ext>
              </a:extLst>
            </p:cNvPr>
            <p:cNvCxnSpPr>
              <a:cxnSpLocks/>
              <a:stCxn id="41" idx="1"/>
            </p:cNvCxnSpPr>
            <p:nvPr/>
          </p:nvCxnSpPr>
          <p:spPr>
            <a:xfrm flipH="1" flipV="1">
              <a:off x="3191374" y="5350747"/>
              <a:ext cx="492001" cy="561791"/>
            </a:xfrm>
            <a:prstGeom prst="straightConnector1">
              <a:avLst/>
            </a:prstGeom>
            <a:ln w="9525"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62E4ECC-5CC8-4AD8-BE0C-69745EA75488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 flipV="1">
              <a:off x="5316606" y="5307264"/>
              <a:ext cx="544011" cy="605274"/>
            </a:xfrm>
            <a:prstGeom prst="straightConnector1">
              <a:avLst/>
            </a:prstGeom>
            <a:ln w="9525"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199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79" grpId="0"/>
      <p:bldP spid="83" grpId="0" animBg="1"/>
    </p:bldLst>
  </p:timing>
</p:sld>
</file>

<file path=ppt/theme/theme1.xml><?xml version="1.0" encoding="utf-8"?>
<a:theme xmlns:a="http://schemas.openxmlformats.org/drawingml/2006/main" name="14094 VMIA PowerPoint Template">
  <a:themeElements>
    <a:clrScheme name="VMIA">
      <a:dk1>
        <a:srgbClr val="000000"/>
      </a:dk1>
      <a:lt1>
        <a:srgbClr val="FFFFFF"/>
      </a:lt1>
      <a:dk2>
        <a:srgbClr val="003366"/>
      </a:dk2>
      <a:lt2>
        <a:srgbClr val="F2F2F2"/>
      </a:lt2>
      <a:accent1>
        <a:srgbClr val="00A4E4"/>
      </a:accent1>
      <a:accent2>
        <a:srgbClr val="00B48D"/>
      </a:accent2>
      <a:accent3>
        <a:srgbClr val="AADC1E"/>
      </a:accent3>
      <a:accent4>
        <a:srgbClr val="F7941E"/>
      </a:accent4>
      <a:accent5>
        <a:srgbClr val="F15A22"/>
      </a:accent5>
      <a:accent6>
        <a:srgbClr val="892890"/>
      </a:accent6>
      <a:hlink>
        <a:srgbClr val="000000"/>
      </a:hlink>
      <a:folHlink>
        <a:srgbClr val="0033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4335 VMIA Brand refresh  guidelines_Corporate template.potx [Read-Only]" id="{FB6F7AF4-CE16-4E54-9B54-1784F537F670}" vid="{C19B2E4B-CE61-4443-BD87-3DD6A44AFB17}"/>
    </a:ext>
  </a:extLst>
</a:theme>
</file>

<file path=ppt/theme/theme2.xml><?xml version="1.0" encoding="utf-8"?>
<a:theme xmlns:a="http://schemas.openxmlformats.org/drawingml/2006/main" name="1_14094 VMIA PowerPoint Template">
  <a:themeElements>
    <a:clrScheme name="VMIA">
      <a:dk1>
        <a:srgbClr val="000000"/>
      </a:dk1>
      <a:lt1>
        <a:srgbClr val="FFFFFF"/>
      </a:lt1>
      <a:dk2>
        <a:srgbClr val="003366"/>
      </a:dk2>
      <a:lt2>
        <a:srgbClr val="F2F2F2"/>
      </a:lt2>
      <a:accent1>
        <a:srgbClr val="00A4E4"/>
      </a:accent1>
      <a:accent2>
        <a:srgbClr val="00B48D"/>
      </a:accent2>
      <a:accent3>
        <a:srgbClr val="AADC1E"/>
      </a:accent3>
      <a:accent4>
        <a:srgbClr val="F7941E"/>
      </a:accent4>
      <a:accent5>
        <a:srgbClr val="F15A22"/>
      </a:accent5>
      <a:accent6>
        <a:srgbClr val="892890"/>
      </a:accent6>
      <a:hlink>
        <a:srgbClr val="000000"/>
      </a:hlink>
      <a:folHlink>
        <a:srgbClr val="0033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4335 VMIA Brand refresh  guidelines_Product template.potx [Read-Only]" id="{3C3002E9-87FE-442C-97ED-A6D6A3779201}" vid="{29177767-2DD3-4532-BCA3-FEC0E93F53E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14335 VMIA Brand refresh  guidelines_Corporate template</Template>
  <TotalTime>10975</TotalTime>
  <Words>850</Words>
  <Application>Microsoft Office PowerPoint</Application>
  <PresentationFormat>On-screen Show (4:3)</PresentationFormat>
  <Paragraphs>183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.AppleSystemUIFont</vt:lpstr>
      <vt:lpstr>Arial</vt:lpstr>
      <vt:lpstr>Calibri</vt:lpstr>
      <vt:lpstr>14094 VMIA PowerPoint Template</vt:lpstr>
      <vt:lpstr>1_14094 VMIA PowerPoint Template</vt:lpstr>
      <vt:lpstr>Risk Identification and Management Program (RIMP) for VMIA Clients  Phase Two Risk Assessment and Treatment Planning</vt:lpstr>
      <vt:lpstr>PowerPoint Presentation</vt:lpstr>
      <vt:lpstr>The Risk Identification and Management Program (RIMP)</vt:lpstr>
      <vt:lpstr>Phase Two: Workshop outcomes</vt:lpstr>
      <vt:lpstr>Sections in this workshop</vt:lpstr>
      <vt:lpstr>PowerPoint Presentation</vt:lpstr>
      <vt:lpstr>What is a control?</vt:lpstr>
      <vt:lpstr>Controls</vt:lpstr>
      <vt:lpstr>Prevention and detection controls</vt:lpstr>
      <vt:lpstr>PowerPoint Presentation</vt:lpstr>
      <vt:lpstr>Control rating</vt:lpstr>
      <vt:lpstr>Assess the effectiveness of the controls</vt:lpstr>
      <vt:lpstr>PowerPoint Presentation</vt:lpstr>
      <vt:lpstr>Risk rating</vt:lpstr>
      <vt:lpstr>Likelihood risk rating (example only)</vt:lpstr>
      <vt:lpstr>PowerPoint Presentation</vt:lpstr>
      <vt:lpstr>Risk treatment plan</vt:lpstr>
      <vt:lpstr>Risk treatment plan</vt:lpstr>
      <vt:lpstr>PowerPoint Presentation</vt:lpstr>
      <vt:lpstr>Summary</vt:lpstr>
      <vt:lpstr>Phase 3 workshop outcomes</vt:lpstr>
      <vt:lpstr>Next steps</vt:lpstr>
      <vt:lpstr>PowerPoint Presentation</vt:lpstr>
    </vt:vector>
  </TitlesOfParts>
  <Company>VMIA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a workshop on planning controls</dc:title>
  <dc:subject>Slides for a workshop on planning controls</dc:subject>
  <dc:creator>VMIA</dc:creator>
  <cp:keywords>Shared risk, Interagency risk, Phase 1, Plan, workshop, slides</cp:keywords>
  <cp:lastModifiedBy>Leigh Miter</cp:lastModifiedBy>
  <cp:revision>500</cp:revision>
  <cp:lastPrinted>2018-11-08T00:40:45Z</cp:lastPrinted>
  <dcterms:created xsi:type="dcterms:W3CDTF">2018-09-19T03:36:17Z</dcterms:created>
  <dcterms:modified xsi:type="dcterms:W3CDTF">2021-12-06T00:04:33Z</dcterms:modified>
</cp:coreProperties>
</file>