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10" r:id="rId2"/>
    <p:sldId id="337" r:id="rId3"/>
    <p:sldId id="326" r:id="rId4"/>
    <p:sldId id="327" r:id="rId5"/>
    <p:sldId id="319" r:id="rId6"/>
    <p:sldId id="328" r:id="rId7"/>
    <p:sldId id="329" r:id="rId8"/>
    <p:sldId id="333" r:id="rId9"/>
    <p:sldId id="314" r:id="rId10"/>
    <p:sldId id="334" r:id="rId11"/>
    <p:sldId id="332" r:id="rId12"/>
    <p:sldId id="508" r:id="rId13"/>
    <p:sldId id="339" r:id="rId14"/>
    <p:sldId id="358" r:id="rId15"/>
    <p:sldId id="509" r:id="rId16"/>
    <p:sldId id="507" r:id="rId17"/>
    <p:sldId id="347" r:id="rId18"/>
    <p:sldId id="511" r:id="rId19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Marr" initials="CM" lastIdx="2" clrIdx="0"/>
  <p:cmAuthor id="2" name="Anna Chalko" initials="AC" lastIdx="2" clrIdx="1"/>
  <p:cmAuthor id="3" name="Laura Cornhill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B4B4"/>
    <a:srgbClr val="C0C1BF"/>
    <a:srgbClr val="00A4E4"/>
    <a:srgbClr val="00B48D"/>
    <a:srgbClr val="003366"/>
    <a:srgbClr val="E82C87"/>
    <a:srgbClr val="00B48E"/>
    <a:srgbClr val="0082C1"/>
    <a:srgbClr val="00639E"/>
    <a:srgbClr val="004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6D2174-1CA9-46B5-98BC-02E5260AEBB3}" v="9" dt="2021-12-03T00:39:47.303"/>
  </p1510:revLst>
</p1510:revInfo>
</file>

<file path=ppt/tableStyles.xml><?xml version="1.0" encoding="utf-8"?>
<a:tblStyleLst xmlns:a="http://schemas.openxmlformats.org/drawingml/2006/main" def="{2C13EC56-A470-4B1A-B37C-C7B7EF356A4B}">
  <a:tblStyle styleId="{2C13EC56-A470-4B1A-B37C-C7B7EF356A4B}" styleName="VMIA Table">
    <a:wholeTbl>
      <a:tcTxStyle>
        <a:fontRef idx="minor">
          <a:scrgbClr r="0" g="51" b="102"/>
        </a:fontRef>
        <a:schemeClr val="tx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3175" cmpd="sng">
              <a:solidFill>
                <a:schemeClr val="tx2"/>
              </a:solidFill>
            </a:ln>
          </a:bottom>
          <a:insideH>
            <a:ln w="3175" cmpd="sng">
              <a:solidFill>
                <a:schemeClr val="tx2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firstRow>
      <a:tcTxStyle b="on">
        <a:fontRef idx="minor"/>
        <a:schemeClr val="tx2"/>
      </a:tcTxStyle>
      <a:tcStyle>
        <a:tcBdr>
          <a:bottom>
            <a:ln w="28575" cmpd="sng">
              <a:solidFill>
                <a:schemeClr val="accent1"/>
              </a:solidFill>
            </a:ln>
          </a:bottom>
        </a:tcBdr>
        <a:fill>
          <a:solidFill>
            <a:schemeClr val="l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8" autoAdjust="0"/>
    <p:restoredTop sz="94662" autoAdjust="0"/>
  </p:normalViewPr>
  <p:slideViewPr>
    <p:cSldViewPr snapToGrid="0" snapToObjects="1">
      <p:cViewPr varScale="1">
        <p:scale>
          <a:sx n="108" d="100"/>
          <a:sy n="108" d="100"/>
        </p:scale>
        <p:origin x="162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60" d="100"/>
          <a:sy n="160" d="100"/>
        </p:scale>
        <p:origin x="-6752" y="-12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11F3C3-0AC6-F24C-8648-59F858C9E113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7635F0-8CDD-7E43-8477-382B76996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85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B0E195D-C5E9-2843-824D-1FCA7AA69230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567FF5-D6C3-024F-90B4-988BA6EB5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67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67FF5-D6C3-024F-90B4-988BA6EB580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95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67FF5-D6C3-024F-90B4-988BA6EB580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7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6858000"/>
          </a:xfrm>
          <a:solidFill>
            <a:schemeClr val="bg2">
              <a:lumMod val="90000"/>
            </a:schemeClr>
          </a:solidFill>
        </p:spPr>
        <p:txBody>
          <a:bodyPr lIns="360000" tIns="54000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Drag/paste picture to icon or click icon to add image.  Click Format &gt; Crop &gt; Fill to resize/move the image inside the placeholder or to reset the image. To fit a whole image without maintaining the placeholder shape click Format &gt; Crop &gt; Fit. </a:t>
            </a:r>
            <a:br>
              <a:rPr lang="en-AU" dirty="0"/>
            </a:br>
            <a:br>
              <a:rPr lang="en-AU" dirty="0"/>
            </a:br>
            <a:r>
              <a:rPr lang="en-AU" dirty="0"/>
              <a:t>IMPORTANT: Once your image has been inserted, right-click on the image and select SEND TO BACK. This will ensure the Victoria State Logo appears at the bottom right.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gradFill flip="none" rotWithShape="1">
            <a:gsLst>
              <a:gs pos="0">
                <a:srgbClr val="003366"/>
              </a:gs>
              <a:gs pos="100000">
                <a:srgbClr val="00AADC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04000" y="2030399"/>
            <a:ext cx="3438000" cy="1447200"/>
          </a:xfrm>
        </p:spPr>
        <p:txBody>
          <a:bodyPr lIns="36000" tIns="36000" rIns="36000" bIns="36000" anchor="b" anchorCtr="0"/>
          <a:lstStyle>
            <a:lvl1pPr marL="0" indent="0">
              <a:lnSpc>
                <a:spcPts val="2800"/>
              </a:lnSpc>
              <a:tabLst/>
              <a:defRPr sz="2400" b="1" i="0" baseline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4000" y="3632400"/>
            <a:ext cx="3438000" cy="655200"/>
          </a:xfrm>
          <a:prstGeom prst="rect">
            <a:avLst/>
          </a:prstGeom>
        </p:spPr>
        <p:txBody>
          <a:bodyPr lIns="36000" tIns="36000" rIns="36000" bIns="3600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88"/>
              </a:spcAft>
              <a:buClrTx/>
              <a:buSzTx/>
              <a:buFontTx/>
              <a:buNone/>
              <a:tabLst/>
              <a:defRPr sz="1600" b="0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6163200"/>
            <a:ext cx="1440000" cy="216000"/>
          </a:xfrm>
          <a:prstGeom prst="rect">
            <a:avLst/>
          </a:prstGeom>
        </p:spPr>
        <p:txBody>
          <a:bodyPr lIns="36000" tIns="36000" rIns="36000" bIns="3600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webaddress</a:t>
            </a:r>
            <a:r>
              <a:rPr lang="en-US" dirty="0"/>
              <a:t> </a:t>
            </a:r>
          </a:p>
        </p:txBody>
      </p:sp>
      <p:pic>
        <p:nvPicPr>
          <p:cNvPr id="14" name="Picture 13" descr="Logo_White_PTT_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55526"/>
            <a:ext cx="1008112" cy="336037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7635600" y="5803200"/>
            <a:ext cx="964800" cy="547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2872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468000" y="1908000"/>
            <a:ext cx="4608000" cy="4320000"/>
          </a:xfr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328000" y="1908000"/>
            <a:ext cx="3348000" cy="4320000"/>
          </a:xfr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390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Out Box Left, Content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 userDrawn="1"/>
        </p:nvSpPr>
        <p:spPr>
          <a:xfrm>
            <a:off x="468000" y="1908000"/>
            <a:ext cx="2674800" cy="2088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504000" rIns="180000" bIns="180000" rtlCol="0">
            <a:noAutofit/>
          </a:bodyPr>
          <a:lstStyle/>
          <a:p>
            <a:pPr>
              <a:spcAft>
                <a:spcPts val="600"/>
              </a:spcAft>
            </a:pPr>
            <a:endParaRPr lang="en-AU" sz="13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68000" y="3996000"/>
            <a:ext cx="2674504" cy="50190"/>
          </a:xfrm>
          <a:prstGeom prst="rect">
            <a:avLst/>
          </a:prstGeom>
          <a:solidFill>
            <a:srgbClr val="00A4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rgbClr val="00B48D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600000" y="1908000"/>
            <a:ext cx="5076000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2484000"/>
            <a:ext cx="2268000" cy="1440000"/>
          </a:xfrm>
        </p:spPr>
        <p:txBody>
          <a:bodyPr/>
          <a:lstStyle>
            <a:lvl1pPr>
              <a:spcAft>
                <a:spcPts val="300"/>
              </a:spcAft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quote text here.</a:t>
            </a:r>
          </a:p>
        </p:txBody>
      </p:sp>
      <p:pic>
        <p:nvPicPr>
          <p:cNvPr id="25" name="Picture 24" descr="Arrow_Blue_PTT_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2160000"/>
            <a:ext cx="223520" cy="223520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567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5557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VMIA-Logo-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297" y="607912"/>
            <a:ext cx="998472" cy="33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22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 userDrawn="1"/>
        </p:nvGrpSpPr>
        <p:grpSpPr>
          <a:xfrm>
            <a:off x="569992" y="-601864"/>
            <a:ext cx="2840875" cy="4835975"/>
            <a:chOff x="569992" y="-881264"/>
            <a:chExt cx="2840875" cy="4835975"/>
          </a:xfrm>
        </p:grpSpPr>
        <p:sp>
          <p:nvSpPr>
            <p:cNvPr id="21" name="Rectangle 20"/>
            <p:cNvSpPr/>
            <p:nvPr userDrawn="1"/>
          </p:nvSpPr>
          <p:spPr>
            <a:xfrm>
              <a:off x="588105" y="-881264"/>
              <a:ext cx="2806226" cy="4835975"/>
            </a:xfrm>
            <a:custGeom>
              <a:avLst/>
              <a:gdLst/>
              <a:ahLst/>
              <a:cxnLst/>
              <a:rect l="l" t="t" r="r" b="b"/>
              <a:pathLst>
                <a:path w="2806226" h="4835975">
                  <a:moveTo>
                    <a:pt x="0" y="0"/>
                  </a:moveTo>
                  <a:lnTo>
                    <a:pt x="2806226" y="0"/>
                  </a:lnTo>
                  <a:lnTo>
                    <a:pt x="2806226" y="4441586"/>
                  </a:lnTo>
                  <a:lnTo>
                    <a:pt x="0" y="48359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 rot="21120000">
              <a:off x="569992" y="3695682"/>
              <a:ext cx="2840875" cy="61643"/>
            </a:xfrm>
            <a:custGeom>
              <a:avLst/>
              <a:gdLst/>
              <a:ahLst/>
              <a:cxnLst/>
              <a:rect l="l" t="t" r="r" b="b"/>
              <a:pathLst>
                <a:path w="2840875" h="61643">
                  <a:moveTo>
                    <a:pt x="2840875" y="11337"/>
                  </a:moveTo>
                  <a:lnTo>
                    <a:pt x="2833805" y="61643"/>
                  </a:lnTo>
                  <a:lnTo>
                    <a:pt x="0" y="61643"/>
                  </a:lnTo>
                  <a:lnTo>
                    <a:pt x="8664" y="0"/>
                  </a:lnTo>
                  <a:lnTo>
                    <a:pt x="8664" y="0"/>
                  </a:lnTo>
                  <a:lnTo>
                    <a:pt x="7071" y="11337"/>
                  </a:lnTo>
                  <a:close/>
                </a:path>
              </a:pathLst>
            </a:custGeom>
            <a:solidFill>
              <a:srgbClr val="00A4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5941" y="6020432"/>
            <a:ext cx="828322" cy="46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13007" y="1116000"/>
            <a:ext cx="2126526" cy="1421719"/>
          </a:xfrm>
        </p:spPr>
        <p:txBody>
          <a:bodyPr lIns="36000" tIns="36000" rIns="36000" bIns="36000" anchor="b" anchorCtr="0"/>
          <a:lstStyle>
            <a:lvl1pPr marL="0" indent="0">
              <a:lnSpc>
                <a:spcPts val="2800"/>
              </a:lnSpc>
              <a:tabLst/>
              <a:defRPr sz="2400" b="0" i="0" baseline="0">
                <a:solidFill>
                  <a:schemeClr val="tx2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3007" y="2664000"/>
            <a:ext cx="2126526" cy="540000"/>
          </a:xfrm>
          <a:prstGeom prst="rect">
            <a:avLst/>
          </a:prstGeom>
        </p:spPr>
        <p:txBody>
          <a:bodyPr lIns="36000" tIns="36000" rIns="36000" bIns="3600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88"/>
              </a:spcAft>
              <a:buClrTx/>
              <a:buSzTx/>
              <a:buFontTx/>
              <a:buNone/>
              <a:tabLst/>
              <a:defRPr sz="1200" b="1" i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pic>
        <p:nvPicPr>
          <p:cNvPr id="5" name="Picture 4" descr="VMIA-Logo-00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007" y="347430"/>
            <a:ext cx="998472" cy="332824"/>
          </a:xfrm>
          <a:prstGeom prst="rect">
            <a:avLst/>
          </a:prstGeom>
        </p:spPr>
      </p:pic>
      <p:sp>
        <p:nvSpPr>
          <p:cNvPr id="11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913006" y="3428539"/>
            <a:ext cx="2127600" cy="360000"/>
          </a:xfrm>
          <a:prstGeom prst="rect">
            <a:avLst/>
          </a:prstGeom>
        </p:spPr>
        <p:txBody>
          <a:bodyPr lIns="36000" tIns="36000" rIns="36000" bIns="3600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1" i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website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50400" y="3276000"/>
            <a:ext cx="160143" cy="0"/>
          </a:xfrm>
          <a:prstGeom prst="line">
            <a:avLst/>
          </a:prstGeom>
          <a:ln w="12700">
            <a:solidFill>
              <a:srgbClr val="00A4E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33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29439" y="3550995"/>
            <a:ext cx="3330900" cy="2878691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727860" y="4161325"/>
            <a:ext cx="2692768" cy="1932901"/>
          </a:xfrm>
          <a:prstGeom prst="rect">
            <a:avLst/>
          </a:prstGeom>
        </p:spPr>
        <p:txBody>
          <a:bodyPr lIns="36000" tIns="36000" rIns="36000" bIns="3600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3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0" y="3797300"/>
            <a:ext cx="223520" cy="22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0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3366"/>
              </a:gs>
              <a:gs pos="100000">
                <a:srgbClr val="00AADC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ogo_White_PTT_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4657" y="604699"/>
            <a:ext cx="1008112" cy="3360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0000" y="2448000"/>
            <a:ext cx="8064000" cy="36720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2200" b="1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3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0982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360000" tIns="540000" rIns="54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the icon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66835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468000" y="1908000"/>
            <a:ext cx="8208000" cy="4320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Insert text here. Click the Increase List Level button for a Heading, twice for a subheading, three times for bullet. Use the Decrease List Level to move backwards through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05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ull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468000" y="1908000"/>
            <a:ext cx="8208000" cy="1548000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3780000"/>
            <a:ext cx="8207375" cy="684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quote text here.</a:t>
            </a:r>
            <a:endParaRPr lang="en-AU" dirty="0"/>
          </a:p>
        </p:txBody>
      </p:sp>
      <p:pic>
        <p:nvPicPr>
          <p:cNvPr id="8" name="Picture 7" descr="Arrow_Blue_PTT_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3528000"/>
            <a:ext cx="223520" cy="22352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68000" y="4464000"/>
            <a:ext cx="8208000" cy="1728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Insert text here. Use the Increase List Level button for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426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8000" y="1908000"/>
            <a:ext cx="3960000" cy="4320000"/>
          </a:xfr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4716000" y="1908000"/>
            <a:ext cx="3960000" cy="4320000"/>
          </a:xfr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659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68000" y="1908000"/>
            <a:ext cx="3888000" cy="4320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 rtlCol="0">
            <a:noAutofit/>
          </a:bodyPr>
          <a:lstStyle/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356000" y="1908000"/>
            <a:ext cx="4320000" cy="4320000"/>
          </a:xfrm>
        </p:spPr>
        <p:txBody>
          <a:bodyPr lIns="108000" tIns="108000" rIns="108000" bIns="108000" anchor="t" anchorCtr="0"/>
          <a:lstStyle>
            <a:lvl1pPr algn="ctr">
              <a:defRPr/>
            </a:lvl1pPr>
          </a:lstStyle>
          <a:p>
            <a:r>
              <a:rPr lang="en-AU" dirty="0"/>
              <a:t>Drag/paste picture to icon or click icon to add image.  Click Format &gt; Crop &gt; Fill to resize/move the image inside the placeholder or to reset the image. To fit a whole image without maintaining the placeholder shape click Format &gt; Crop &gt; Fit.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2412000"/>
            <a:ext cx="3204000" cy="3636000"/>
          </a:xfr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2160000"/>
            <a:ext cx="219475" cy="219475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677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Left,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/>
          </p:nvPr>
        </p:nvSpPr>
        <p:spPr>
          <a:xfrm>
            <a:off x="3960000" y="1908000"/>
            <a:ext cx="4680000" cy="3600000"/>
          </a:xfrm>
          <a:solidFill>
            <a:schemeClr val="bg2"/>
          </a:solidFill>
        </p:spPr>
        <p:txBody>
          <a:bodyPr lIns="0" tIns="0" rIns="0" bIns="0" anchor="ctr" anchorCtr="1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A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68000" y="1908000"/>
            <a:ext cx="2844000" cy="3600000"/>
          </a:xfr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1239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9143999" cy="1606549"/>
          </a:xfrm>
          <a:prstGeom prst="rect">
            <a:avLst/>
          </a:prstGeom>
          <a:gradFill flip="none" rotWithShape="1">
            <a:gsLst>
              <a:gs pos="100000">
                <a:srgbClr val="00AADC"/>
              </a:gs>
              <a:gs pos="0">
                <a:srgbClr val="003366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rgbClr val="003366"/>
                  </a:gs>
                  <a:gs pos="100000">
                    <a:srgbClr val="00AADC"/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000" y="270000"/>
            <a:ext cx="6840000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2"/>
          </p:nvPr>
        </p:nvSpPr>
        <p:spPr>
          <a:xfrm>
            <a:off x="468000" y="6480000"/>
            <a:ext cx="1440000" cy="2160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800" baseline="0">
                <a:solidFill>
                  <a:srgbClr val="B4B4B4"/>
                </a:solidFill>
                <a:latin typeface="+mn-lt"/>
                <a:cs typeface="Arial"/>
              </a:defRPr>
            </a:lvl1pPr>
          </a:lstStyle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56000" y="6480000"/>
            <a:ext cx="720000" cy="2160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aseline="0">
                <a:solidFill>
                  <a:srgbClr val="B4B4B4"/>
                </a:solidFill>
                <a:latin typeface="+mn-lt"/>
                <a:cs typeface="Arial"/>
              </a:defRPr>
            </a:lvl1pPr>
          </a:lstStyle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8000" y="1908000"/>
            <a:ext cx="8208000" cy="432000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859" y="604699"/>
            <a:ext cx="997708" cy="3360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05" r:id="rId3"/>
    <p:sldLayoutId id="2147483706" r:id="rId4"/>
    <p:sldLayoutId id="2147483694" r:id="rId5"/>
    <p:sldLayoutId id="2147483707" r:id="rId6"/>
    <p:sldLayoutId id="2147483695" r:id="rId7"/>
    <p:sldLayoutId id="2147483710" r:id="rId8"/>
    <p:sldLayoutId id="2147483711" r:id="rId9"/>
    <p:sldLayoutId id="2147483709" r:id="rId10"/>
    <p:sldLayoutId id="2147483696" r:id="rId11"/>
    <p:sldLayoutId id="2147483708" r:id="rId12"/>
    <p:sldLayoutId id="2147483689" r:id="rId13"/>
    <p:sldLayoutId id="2147483712" r:id="rId14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kern="1200" baseline="0">
          <a:solidFill>
            <a:schemeClr val="bg1"/>
          </a:solidFill>
          <a:latin typeface="+mj-lt"/>
          <a:ea typeface="ＭＳ Ｐゴシック" charset="0"/>
          <a:cs typeface="Arial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algn="l" defTabSz="457200" rtl="0" eaLnBrk="1" fontAlgn="base" hangingPunct="1">
        <a:spcBef>
          <a:spcPts val="0"/>
        </a:spcBef>
        <a:spcAft>
          <a:spcPts val="600"/>
        </a:spcAft>
        <a:defRPr sz="1300" kern="1200">
          <a:solidFill>
            <a:schemeClr val="tx2"/>
          </a:solidFill>
          <a:latin typeface="+mn-lt"/>
          <a:ea typeface="ＭＳ Ｐゴシック" charset="0"/>
          <a:cs typeface="Arial" charset="0"/>
        </a:defRPr>
      </a:lvl1pPr>
      <a:lvl2pPr marL="0" indent="0" algn="l" defTabSz="457200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Tx/>
        <a:buNone/>
        <a:defRPr sz="1600" b="0" kern="1200" baseline="0">
          <a:solidFill>
            <a:schemeClr val="accent1"/>
          </a:solidFill>
          <a:latin typeface="+mn-lt"/>
          <a:ea typeface="Arial" charset="0"/>
          <a:cs typeface="Arial" charset="0"/>
        </a:defRPr>
      </a:lvl2pPr>
      <a:lvl3pPr marL="0" indent="0" algn="l" defTabSz="457200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Tx/>
        <a:buNone/>
        <a:defRPr sz="1300" b="1" kern="1200" baseline="0">
          <a:solidFill>
            <a:schemeClr val="tx2"/>
          </a:solidFill>
          <a:latin typeface="+mn-lt"/>
          <a:ea typeface="Arial" charset="0"/>
          <a:cs typeface="Arial" charset="0"/>
        </a:defRPr>
      </a:lvl3pPr>
      <a:lvl4pPr marL="288000" indent="-288000" algn="l" defTabSz="457200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300" kern="1200" baseline="0">
          <a:solidFill>
            <a:schemeClr val="tx2"/>
          </a:solidFill>
          <a:latin typeface="+mn-lt"/>
          <a:ea typeface="Arial" charset="0"/>
          <a:cs typeface="Arial" charset="0"/>
        </a:defRPr>
      </a:lvl4pPr>
      <a:lvl5pPr marL="576000" indent="-288000" algn="l" defTabSz="457200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.AppleSystemUIFont" charset="0"/>
        <a:buChar char="–"/>
        <a:defRPr sz="1300" kern="1200" baseline="0">
          <a:solidFill>
            <a:schemeClr val="tx2"/>
          </a:solidFill>
          <a:latin typeface="+mn-lt"/>
          <a:ea typeface="Arial" charset="0"/>
          <a:cs typeface="Arial" charset="0"/>
        </a:defRPr>
      </a:lvl5pPr>
      <a:lvl6pPr marL="0" indent="0" algn="l" defTabSz="457200" rtl="0" eaLnBrk="1" latinLnBrk="0" hangingPunct="1">
        <a:spcBef>
          <a:spcPts val="900"/>
        </a:spcBef>
        <a:spcAft>
          <a:spcPts val="900"/>
        </a:spcAft>
        <a:buFontTx/>
        <a:buNone/>
        <a:defRPr sz="13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algn="l" defTabSz="457200" rtl="0" eaLnBrk="1" latinLnBrk="0" hangingPunct="1">
        <a:defRPr sz="1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457200" rtl="0" eaLnBrk="1" fontAlgn="base" hangingPunct="1">
        <a:buClr>
          <a:schemeClr val="tx2"/>
        </a:buClr>
        <a:buFont typeface="Arial" panose="020B0604020202020204" pitchFamily="34" charset="0"/>
        <a:buChar char="•"/>
        <a:defRPr sz="1200" kern="1200" baseline="0">
          <a:solidFill>
            <a:schemeClr val="tx2"/>
          </a:solidFill>
          <a:latin typeface="+mn-lt"/>
          <a:ea typeface="Arial" charset="0"/>
          <a:cs typeface="Arial" charset="0"/>
        </a:defRPr>
      </a:lvl3pPr>
      <a:lvl4pPr marL="576000" indent="-288000" algn="l" defTabSz="457200" rtl="0" eaLnBrk="1" fontAlgn="base" hangingPunct="1">
        <a:buClr>
          <a:schemeClr val="tx2"/>
        </a:buClr>
        <a:buFont typeface="Arial" charset="0"/>
        <a:buChar char="–"/>
        <a:defRPr sz="1200" kern="1200" baseline="0">
          <a:solidFill>
            <a:schemeClr val="tx2"/>
          </a:solidFill>
          <a:latin typeface="+mn-lt"/>
          <a:ea typeface="Arial" charset="0"/>
          <a:cs typeface="Arial" charset="0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Stakeholder Mapping Workshop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Shared Risk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4" hasCustomPrompt="1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1" i="0">
                <a:solidFill>
                  <a:srgbClr val="00A4E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vmia.vic.gov.au</a:t>
            </a:r>
          </a:p>
        </p:txBody>
      </p:sp>
    </p:spTree>
    <p:extLst>
      <p:ext uri="{BB962C8B-B14F-4D97-AF65-F5344CB8AC3E}">
        <p14:creationId xmlns:p14="http://schemas.microsoft.com/office/powerpoint/2010/main" val="1946175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592368A-BEAD-486A-BCE3-89E5157D3257}"/>
              </a:ext>
            </a:extLst>
          </p:cNvPr>
          <p:cNvSpPr txBox="1">
            <a:spLocks noChangeAspect="1"/>
          </p:cNvSpPr>
          <p:nvPr/>
        </p:nvSpPr>
        <p:spPr>
          <a:xfrm>
            <a:off x="2687298" y="2294288"/>
            <a:ext cx="1620000" cy="3597450"/>
          </a:xfrm>
          <a:prstGeom prst="rect">
            <a:avLst/>
          </a:prstGeom>
          <a:solidFill>
            <a:srgbClr val="AADC1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>
            <a:defPPr>
              <a:defRPr lang="en-US"/>
            </a:defPPr>
            <a:lvl1pPr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AU" sz="2000" dirty="0"/>
              <a:t>Consult</a:t>
            </a:r>
          </a:p>
          <a:p>
            <a:pPr algn="ctr"/>
            <a:endParaRPr lang="en-AU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82F7D4-0666-4DAF-BBAA-1176700C2573}"/>
              </a:ext>
            </a:extLst>
          </p:cNvPr>
          <p:cNvSpPr txBox="1"/>
          <p:nvPr/>
        </p:nvSpPr>
        <p:spPr>
          <a:xfrm>
            <a:off x="6750508" y="2294287"/>
            <a:ext cx="1620000" cy="3597449"/>
          </a:xfrm>
          <a:prstGeom prst="rect">
            <a:avLst/>
          </a:prstGeom>
          <a:solidFill>
            <a:srgbClr val="7828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>
            <a:defPPr>
              <a:defRPr lang="en-US"/>
            </a:defPPr>
            <a:lvl1pPr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dirty="0"/>
              <a:t>Collaborate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86F5D0-FC3F-4C28-9E96-7633F8B035BF}"/>
              </a:ext>
            </a:extLst>
          </p:cNvPr>
          <p:cNvSpPr txBox="1"/>
          <p:nvPr/>
        </p:nvSpPr>
        <p:spPr>
          <a:xfrm>
            <a:off x="4718903" y="2291738"/>
            <a:ext cx="1620000" cy="3599999"/>
          </a:xfrm>
          <a:prstGeom prst="rect">
            <a:avLst/>
          </a:prstGeom>
          <a:solidFill>
            <a:srgbClr val="FF821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>
            <a:defPPr>
              <a:defRPr lang="en-US"/>
            </a:defPPr>
            <a:lvl1pPr>
              <a:defRPr sz="800" b="1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dirty="0">
                <a:solidFill>
                  <a:schemeClr val="bg1"/>
                </a:solidFill>
              </a:rPr>
              <a:t>Involve</a:t>
            </a:r>
          </a:p>
          <a:p>
            <a:pPr algn="ctr"/>
            <a:endParaRPr lang="en-AU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1631F0-F358-42BB-B805-B0E0A607633B}"/>
              </a:ext>
            </a:extLst>
          </p:cNvPr>
          <p:cNvSpPr txBox="1"/>
          <p:nvPr/>
        </p:nvSpPr>
        <p:spPr>
          <a:xfrm>
            <a:off x="655693" y="2291738"/>
            <a:ext cx="1620000" cy="36000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>
            <a:defPPr>
              <a:defRPr lang="en-US"/>
            </a:defPPr>
            <a:lvl1pPr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dirty="0"/>
              <a:t>Inform</a:t>
            </a:r>
          </a:p>
          <a:p>
            <a:pPr algn="ctr"/>
            <a:endParaRPr lang="en-AU" sz="1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13340D-1263-4571-A78A-38C5B82D7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Prioritise Stakeholders using ICIC Model</a:t>
            </a:r>
          </a:p>
        </p:txBody>
      </p:sp>
    </p:spTree>
    <p:extLst>
      <p:ext uri="{BB962C8B-B14F-4D97-AF65-F5344CB8AC3E}">
        <p14:creationId xmlns:p14="http://schemas.microsoft.com/office/powerpoint/2010/main" val="3200278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:a16="http://schemas.microsoft.com/office/drawing/2014/main" id="{6B69049E-B533-4A14-A57D-CDA2CFF7B66F}"/>
              </a:ext>
            </a:extLst>
          </p:cNvPr>
          <p:cNvSpPr txBox="1">
            <a:spLocks noChangeAspect="1"/>
          </p:cNvSpPr>
          <p:nvPr/>
        </p:nvSpPr>
        <p:spPr>
          <a:xfrm>
            <a:off x="2687298" y="2294288"/>
            <a:ext cx="1620000" cy="3597450"/>
          </a:xfrm>
          <a:prstGeom prst="rect">
            <a:avLst/>
          </a:prstGeom>
          <a:solidFill>
            <a:srgbClr val="AADC1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>
            <a:defPPr>
              <a:defRPr lang="en-US"/>
            </a:defPPr>
            <a:lvl1pPr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AU" sz="1600" dirty="0"/>
              <a:t>Consult</a:t>
            </a:r>
          </a:p>
          <a:p>
            <a:pPr algn="ctr"/>
            <a:endParaRPr lang="en-AU" sz="1100" dirty="0"/>
          </a:p>
          <a:p>
            <a:pPr algn="ctr"/>
            <a:r>
              <a:rPr lang="en-AU" sz="1100" dirty="0"/>
              <a:t>To obtain stakeholder feedback on analysis, alternatives and/or decisions</a:t>
            </a:r>
          </a:p>
          <a:p>
            <a:pPr algn="ctr"/>
            <a:endParaRPr lang="en-AU" sz="11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0CF4FA8-7DBD-43FA-B365-BFCB2DEE809E}"/>
              </a:ext>
            </a:extLst>
          </p:cNvPr>
          <p:cNvSpPr txBox="1"/>
          <p:nvPr/>
        </p:nvSpPr>
        <p:spPr>
          <a:xfrm>
            <a:off x="6750508" y="2294287"/>
            <a:ext cx="1620000" cy="3597449"/>
          </a:xfrm>
          <a:prstGeom prst="rect">
            <a:avLst/>
          </a:prstGeom>
          <a:solidFill>
            <a:srgbClr val="7828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>
            <a:defPPr>
              <a:defRPr lang="en-US"/>
            </a:defPPr>
            <a:lvl1pPr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600" dirty="0"/>
              <a:t>Collaborate</a:t>
            </a:r>
          </a:p>
          <a:p>
            <a:pPr algn="ctr"/>
            <a:endParaRPr lang="en-AU" sz="1600" dirty="0"/>
          </a:p>
          <a:p>
            <a:pPr algn="ctr"/>
            <a:r>
              <a:rPr lang="en-AU" sz="1100" dirty="0"/>
              <a:t>To partner with stakeholders in each aspect of the decision including the development of alternatives and the identification of the preferred solution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88CAED4-E99D-40EC-ACDF-A8B2E5802EA6}"/>
              </a:ext>
            </a:extLst>
          </p:cNvPr>
          <p:cNvSpPr txBox="1"/>
          <p:nvPr/>
        </p:nvSpPr>
        <p:spPr>
          <a:xfrm>
            <a:off x="4718903" y="2291738"/>
            <a:ext cx="1620000" cy="3599999"/>
          </a:xfrm>
          <a:prstGeom prst="rect">
            <a:avLst/>
          </a:prstGeom>
          <a:solidFill>
            <a:srgbClr val="FF821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>
            <a:defPPr>
              <a:defRPr lang="en-US"/>
            </a:defPPr>
            <a:lvl1pPr>
              <a:defRPr sz="800" b="1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600" dirty="0">
                <a:solidFill>
                  <a:schemeClr val="bg1"/>
                </a:solidFill>
              </a:rPr>
              <a:t>Involve</a:t>
            </a:r>
          </a:p>
          <a:p>
            <a:pPr algn="ctr"/>
            <a:endParaRPr lang="en-AU" sz="1100" dirty="0"/>
          </a:p>
          <a:p>
            <a:pPr algn="ctr"/>
            <a:r>
              <a:rPr lang="en-AU" sz="1100" dirty="0"/>
              <a:t>To work directly with stakeholders throughout the process to ensure that stakeholder concerns and views are consistently understood and considered</a:t>
            </a:r>
            <a:endParaRPr lang="en-AU" sz="1100" dirty="0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B38A469-A5A3-417F-B838-CE83B611ED61}"/>
              </a:ext>
            </a:extLst>
          </p:cNvPr>
          <p:cNvSpPr txBox="1"/>
          <p:nvPr/>
        </p:nvSpPr>
        <p:spPr>
          <a:xfrm>
            <a:off x="655693" y="2291738"/>
            <a:ext cx="1620000" cy="36000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>
            <a:defPPr>
              <a:defRPr lang="en-US"/>
            </a:defPPr>
            <a:lvl1pPr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600" dirty="0"/>
              <a:t>Inform</a:t>
            </a:r>
          </a:p>
          <a:p>
            <a:pPr algn="ctr"/>
            <a:endParaRPr lang="en-AU" sz="1100" dirty="0"/>
          </a:p>
          <a:p>
            <a:pPr algn="ctr"/>
            <a:r>
              <a:rPr lang="en-AU" sz="1100" dirty="0"/>
              <a:t>To provide stakeholders with balanced and objective information to assist them in understanding the problems, alternatives, opportunities and/or solutions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9187A8E3-669C-429B-B0A3-2ECA7CE9D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70000"/>
            <a:ext cx="6840000" cy="1152000"/>
          </a:xfrm>
        </p:spPr>
        <p:txBody>
          <a:bodyPr/>
          <a:lstStyle/>
          <a:p>
            <a:r>
              <a:rPr lang="en-AU" dirty="0"/>
              <a:t>Prioritise Stakeholders using ICIC Model</a:t>
            </a:r>
          </a:p>
        </p:txBody>
      </p:sp>
    </p:spTree>
    <p:extLst>
      <p:ext uri="{BB962C8B-B14F-4D97-AF65-F5344CB8AC3E}">
        <p14:creationId xmlns:p14="http://schemas.microsoft.com/office/powerpoint/2010/main" val="273414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50D1D53A-6DD7-4FC0-95E2-C37CC5EB9033}"/>
              </a:ext>
            </a:extLst>
          </p:cNvPr>
          <p:cNvSpPr/>
          <p:nvPr/>
        </p:nvSpPr>
        <p:spPr>
          <a:xfrm rot="10800000">
            <a:off x="2453583" y="2011118"/>
            <a:ext cx="3600000" cy="1800000"/>
          </a:xfrm>
          <a:prstGeom prst="triangle">
            <a:avLst/>
          </a:prstGeom>
          <a:solidFill>
            <a:srgbClr val="00AADC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5195370F-BFC7-4DD6-A5DB-9DC94E91A79F}"/>
              </a:ext>
            </a:extLst>
          </p:cNvPr>
          <p:cNvSpPr/>
          <p:nvPr/>
        </p:nvSpPr>
        <p:spPr>
          <a:xfrm>
            <a:off x="2453582" y="4021721"/>
            <a:ext cx="3600000" cy="1800000"/>
          </a:xfrm>
          <a:prstGeom prst="triangle">
            <a:avLst/>
          </a:prstGeom>
          <a:solidFill>
            <a:srgbClr val="FF8219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7AC09EE1-EEAC-46BD-ABD7-E310D514D947}"/>
              </a:ext>
            </a:extLst>
          </p:cNvPr>
          <p:cNvSpPr/>
          <p:nvPr/>
        </p:nvSpPr>
        <p:spPr>
          <a:xfrm rot="16200000">
            <a:off x="3498036" y="3008166"/>
            <a:ext cx="3600000" cy="1800000"/>
          </a:xfrm>
          <a:prstGeom prst="triangle">
            <a:avLst/>
          </a:prstGeom>
          <a:solidFill>
            <a:srgbClr val="AADC1E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C91CCC48-5F1D-41CD-B945-87D7F8D81C8F}"/>
              </a:ext>
            </a:extLst>
          </p:cNvPr>
          <p:cNvSpPr/>
          <p:nvPr/>
        </p:nvSpPr>
        <p:spPr>
          <a:xfrm rot="5400000">
            <a:off x="1425894" y="3008165"/>
            <a:ext cx="3600000" cy="1800000"/>
          </a:xfrm>
          <a:prstGeom prst="triangle">
            <a:avLst/>
          </a:prstGeom>
          <a:solidFill>
            <a:srgbClr val="78285F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346C217-929B-4255-87E8-BD7BF5C21947}"/>
              </a:ext>
            </a:extLst>
          </p:cNvPr>
          <p:cNvSpPr txBox="1"/>
          <p:nvPr/>
        </p:nvSpPr>
        <p:spPr>
          <a:xfrm>
            <a:off x="3695972" y="1726294"/>
            <a:ext cx="1072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>
                <a:solidFill>
                  <a:srgbClr val="00AA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1130DB6-1D04-47F5-BD75-5AF121813307}"/>
              </a:ext>
            </a:extLst>
          </p:cNvPr>
          <p:cNvSpPr txBox="1"/>
          <p:nvPr/>
        </p:nvSpPr>
        <p:spPr>
          <a:xfrm rot="16200000">
            <a:off x="1455197" y="3769664"/>
            <a:ext cx="143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782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6D767DC-0890-4D9C-BD2A-6A15A7AFE935}"/>
              </a:ext>
            </a:extLst>
          </p:cNvPr>
          <p:cNvSpPr txBox="1"/>
          <p:nvPr/>
        </p:nvSpPr>
        <p:spPr>
          <a:xfrm>
            <a:off x="3772115" y="5836692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>
                <a:solidFill>
                  <a:srgbClr val="FF82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EE90687-1627-4494-B86A-F242A771BBFD}"/>
              </a:ext>
            </a:extLst>
          </p:cNvPr>
          <p:cNvSpPr txBox="1"/>
          <p:nvPr/>
        </p:nvSpPr>
        <p:spPr>
          <a:xfrm rot="16200000">
            <a:off x="6046397" y="3769665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>
                <a:solidFill>
                  <a:srgbClr val="AAD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D17D658-E867-445B-B23D-46453BAECF96}"/>
              </a:ext>
            </a:extLst>
          </p:cNvPr>
          <p:cNvSpPr/>
          <p:nvPr/>
        </p:nvSpPr>
        <p:spPr>
          <a:xfrm>
            <a:off x="2387151" y="2891050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C1A9BCE-AE97-404B-8009-0D15BB7680C7}"/>
              </a:ext>
            </a:extLst>
          </p:cNvPr>
          <p:cNvSpPr/>
          <p:nvPr/>
        </p:nvSpPr>
        <p:spPr>
          <a:xfrm>
            <a:off x="3586182" y="2267865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5BB5D7-CB21-41AC-B1F2-F558AA6CB399}"/>
              </a:ext>
            </a:extLst>
          </p:cNvPr>
          <p:cNvSpPr/>
          <p:nvPr/>
        </p:nvSpPr>
        <p:spPr>
          <a:xfrm>
            <a:off x="4069932" y="2299230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7946B1-634D-4A86-9673-0EDAAA37ADE4}"/>
              </a:ext>
            </a:extLst>
          </p:cNvPr>
          <p:cNvSpPr/>
          <p:nvPr/>
        </p:nvSpPr>
        <p:spPr>
          <a:xfrm>
            <a:off x="2849144" y="3425568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7BE5543-32BA-4930-9CB7-A829EA6075A0}"/>
              </a:ext>
            </a:extLst>
          </p:cNvPr>
          <p:cNvSpPr/>
          <p:nvPr/>
        </p:nvSpPr>
        <p:spPr>
          <a:xfrm>
            <a:off x="2494962" y="3671835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E61B6BD-83D5-454F-938D-351ED088C68A}"/>
              </a:ext>
            </a:extLst>
          </p:cNvPr>
          <p:cNvSpPr/>
          <p:nvPr/>
        </p:nvSpPr>
        <p:spPr>
          <a:xfrm>
            <a:off x="5530684" y="3349844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20360ED-90E4-49BE-84AB-97F05C1DF5AA}"/>
              </a:ext>
            </a:extLst>
          </p:cNvPr>
          <p:cNvSpPr/>
          <p:nvPr/>
        </p:nvSpPr>
        <p:spPr>
          <a:xfrm>
            <a:off x="3095215" y="4258403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5F046D3-942F-4074-B311-834D55CD64E9}"/>
              </a:ext>
            </a:extLst>
          </p:cNvPr>
          <p:cNvSpPr/>
          <p:nvPr/>
        </p:nvSpPr>
        <p:spPr>
          <a:xfrm>
            <a:off x="5597115" y="3963419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57315B-8345-4653-A97D-0DF2811F5219}"/>
              </a:ext>
            </a:extLst>
          </p:cNvPr>
          <p:cNvSpPr/>
          <p:nvPr/>
        </p:nvSpPr>
        <p:spPr>
          <a:xfrm>
            <a:off x="3639253" y="5154397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0587BA9-F305-4DDD-8177-B228A76B36A0}"/>
              </a:ext>
            </a:extLst>
          </p:cNvPr>
          <p:cNvSpPr/>
          <p:nvPr/>
        </p:nvSpPr>
        <p:spPr>
          <a:xfrm>
            <a:off x="4168886" y="5028597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E01EA88-0881-4714-AA53-216A6D41C19E}"/>
              </a:ext>
            </a:extLst>
          </p:cNvPr>
          <p:cNvSpPr/>
          <p:nvPr/>
        </p:nvSpPr>
        <p:spPr>
          <a:xfrm>
            <a:off x="4021269" y="2814481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2127C54-B096-4517-975C-0B49564C7AFC}"/>
              </a:ext>
            </a:extLst>
          </p:cNvPr>
          <p:cNvSpPr/>
          <p:nvPr/>
        </p:nvSpPr>
        <p:spPr>
          <a:xfrm>
            <a:off x="5726003" y="2806855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898B98A-09F1-4950-93CB-6A79B325D5F2}"/>
              </a:ext>
            </a:extLst>
          </p:cNvPr>
          <p:cNvSpPr/>
          <p:nvPr/>
        </p:nvSpPr>
        <p:spPr>
          <a:xfrm>
            <a:off x="5024213" y="5248838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48E4704-0997-45CE-8E47-D5DA7CC7D170}"/>
              </a:ext>
            </a:extLst>
          </p:cNvPr>
          <p:cNvSpPr/>
          <p:nvPr/>
        </p:nvSpPr>
        <p:spPr>
          <a:xfrm>
            <a:off x="4625640" y="2331428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5E7BA8-4F2E-4AC8-8722-FB251196980A}"/>
              </a:ext>
            </a:extLst>
          </p:cNvPr>
          <p:cNvCxnSpPr>
            <a:cxnSpLocks/>
          </p:cNvCxnSpPr>
          <p:nvPr/>
        </p:nvCxnSpPr>
        <p:spPr>
          <a:xfrm flipH="1">
            <a:off x="2499844" y="2276887"/>
            <a:ext cx="1219200" cy="66283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26A8984-0639-4B2B-BC56-BD1FB1515BD4}"/>
              </a:ext>
            </a:extLst>
          </p:cNvPr>
          <p:cNvCxnSpPr>
            <a:cxnSpLocks/>
            <a:stCxn id="29" idx="6"/>
          </p:cNvCxnSpPr>
          <p:nvPr/>
        </p:nvCxnSpPr>
        <p:spPr>
          <a:xfrm flipH="1" flipV="1">
            <a:off x="4663985" y="2420380"/>
            <a:ext cx="1194880" cy="45290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D8CD48-CB70-450D-AEB8-50AE69B75988}"/>
              </a:ext>
            </a:extLst>
          </p:cNvPr>
          <p:cNvCxnSpPr>
            <a:cxnSpLocks/>
            <a:endCxn id="13" idx="7"/>
          </p:cNvCxnSpPr>
          <p:nvPr/>
        </p:nvCxnSpPr>
        <p:spPr>
          <a:xfrm flipH="1" flipV="1">
            <a:off x="4183337" y="2318687"/>
            <a:ext cx="520168" cy="7539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F295BCB-175A-4F8D-9ADF-7A7DAF0B44F2}"/>
              </a:ext>
            </a:extLst>
          </p:cNvPr>
          <p:cNvCxnSpPr>
            <a:cxnSpLocks/>
            <a:stCxn id="20" idx="2"/>
            <a:endCxn id="19" idx="1"/>
          </p:cNvCxnSpPr>
          <p:nvPr/>
        </p:nvCxnSpPr>
        <p:spPr>
          <a:xfrm flipH="1">
            <a:off x="2514419" y="3416275"/>
            <a:ext cx="3016265" cy="27501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84A9591-575C-471C-B853-12A4847D6FD7}"/>
              </a:ext>
            </a:extLst>
          </p:cNvPr>
          <p:cNvCxnSpPr>
            <a:cxnSpLocks/>
          </p:cNvCxnSpPr>
          <p:nvPr/>
        </p:nvCxnSpPr>
        <p:spPr>
          <a:xfrm flipH="1">
            <a:off x="2907583" y="2855799"/>
            <a:ext cx="1219200" cy="66283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479F212-85BA-4AE2-BA1E-7ABEB7F878B8}"/>
              </a:ext>
            </a:extLst>
          </p:cNvPr>
          <p:cNvCxnSpPr>
            <a:cxnSpLocks/>
            <a:stCxn id="51" idx="6"/>
            <a:endCxn id="19" idx="5"/>
          </p:cNvCxnSpPr>
          <p:nvPr/>
        </p:nvCxnSpPr>
        <p:spPr>
          <a:xfrm flipH="1" flipV="1">
            <a:off x="2608367" y="3785240"/>
            <a:ext cx="3353927" cy="826703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B2C1B37-3FDF-42C6-889F-BC9BE4A0625F}"/>
              </a:ext>
            </a:extLst>
          </p:cNvPr>
          <p:cNvCxnSpPr>
            <a:cxnSpLocks/>
            <a:stCxn id="20" idx="0"/>
            <a:endCxn id="22" idx="4"/>
          </p:cNvCxnSpPr>
          <p:nvPr/>
        </p:nvCxnSpPr>
        <p:spPr>
          <a:xfrm>
            <a:off x="5597115" y="3349844"/>
            <a:ext cx="66431" cy="74643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E5A82D1-5996-4CAE-8495-3E0C884EA032}"/>
              </a:ext>
            </a:extLst>
          </p:cNvPr>
          <p:cNvCxnSpPr>
            <a:cxnSpLocks/>
            <a:stCxn id="24" idx="6"/>
          </p:cNvCxnSpPr>
          <p:nvPr/>
        </p:nvCxnSpPr>
        <p:spPr>
          <a:xfrm flipH="1">
            <a:off x="3652614" y="5095028"/>
            <a:ext cx="649134" cy="13106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D0F5C17-59B3-4282-AC27-331A6E6F0105}"/>
              </a:ext>
            </a:extLst>
          </p:cNvPr>
          <p:cNvCxnSpPr>
            <a:cxnSpLocks/>
            <a:stCxn id="50" idx="5"/>
            <a:endCxn id="30" idx="1"/>
          </p:cNvCxnSpPr>
          <p:nvPr/>
        </p:nvCxnSpPr>
        <p:spPr>
          <a:xfrm>
            <a:off x="4213135" y="4510511"/>
            <a:ext cx="830535" cy="75778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C1BDEB-034D-4574-9DB6-0597DC432BF2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3120204" y="4300958"/>
            <a:ext cx="538506" cy="87289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DEBFDA0-3299-4936-8EEF-850D38C162E7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4419341" y="4029850"/>
            <a:ext cx="1177774" cy="335965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2D10623-2E56-4723-AC55-1534B5CE764F}"/>
              </a:ext>
            </a:extLst>
          </p:cNvPr>
          <p:cNvCxnSpPr>
            <a:cxnSpLocks/>
            <a:endCxn id="47" idx="6"/>
          </p:cNvCxnSpPr>
          <p:nvPr/>
        </p:nvCxnSpPr>
        <p:spPr>
          <a:xfrm>
            <a:off x="4661942" y="2793244"/>
            <a:ext cx="1325942" cy="565893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641176F8-603A-414A-9F98-76C86A2B426C}"/>
              </a:ext>
            </a:extLst>
          </p:cNvPr>
          <p:cNvSpPr/>
          <p:nvPr/>
        </p:nvSpPr>
        <p:spPr>
          <a:xfrm>
            <a:off x="5855022" y="3292706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21E44F2-0247-403A-A24D-A7F47D9CA3DF}"/>
              </a:ext>
            </a:extLst>
          </p:cNvPr>
          <p:cNvSpPr/>
          <p:nvPr/>
        </p:nvSpPr>
        <p:spPr>
          <a:xfrm>
            <a:off x="4611124" y="2700625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ED46E21-389C-4AD2-8653-3E53DDB23FA2}"/>
              </a:ext>
            </a:extLst>
          </p:cNvPr>
          <p:cNvSpPr/>
          <p:nvPr/>
        </p:nvSpPr>
        <p:spPr>
          <a:xfrm>
            <a:off x="4364005" y="4299284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7B09FAE-92BC-44A4-9765-0871CA02DFF0}"/>
              </a:ext>
            </a:extLst>
          </p:cNvPr>
          <p:cNvSpPr/>
          <p:nvPr/>
        </p:nvSpPr>
        <p:spPr>
          <a:xfrm>
            <a:off x="4099730" y="4397106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207B8B2-A280-4274-98B0-E336F398F5FB}"/>
              </a:ext>
            </a:extLst>
          </p:cNvPr>
          <p:cNvSpPr/>
          <p:nvPr/>
        </p:nvSpPr>
        <p:spPr>
          <a:xfrm>
            <a:off x="5829432" y="4545512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D571658-56DA-4CB0-A064-E731F6880310}"/>
              </a:ext>
            </a:extLst>
          </p:cNvPr>
          <p:cNvSpPr/>
          <p:nvPr/>
        </p:nvSpPr>
        <p:spPr>
          <a:xfrm>
            <a:off x="6445084" y="4264244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4" name="Title 63">
            <a:extLst>
              <a:ext uri="{FF2B5EF4-FFF2-40B4-BE49-F238E27FC236}">
                <a16:creationId xmlns:a16="http://schemas.microsoft.com/office/drawing/2014/main" id="{B8847151-45D8-4A5C-AE3A-E6D03C8EC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Relationships on CPIG Chart</a:t>
            </a:r>
          </a:p>
        </p:txBody>
      </p:sp>
    </p:spTree>
    <p:extLst>
      <p:ext uri="{BB962C8B-B14F-4D97-AF65-F5344CB8AC3E}">
        <p14:creationId xmlns:p14="http://schemas.microsoft.com/office/powerpoint/2010/main" val="2043798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2DADA1DC-87D0-4AAB-AD47-618D9B7CC765}"/>
              </a:ext>
            </a:extLst>
          </p:cNvPr>
          <p:cNvSpPr/>
          <p:nvPr/>
        </p:nvSpPr>
        <p:spPr>
          <a:xfrm>
            <a:off x="1602154" y="3196487"/>
            <a:ext cx="2938584" cy="2938584"/>
          </a:xfrm>
          <a:prstGeom prst="ellipse">
            <a:avLst/>
          </a:prstGeom>
          <a:solidFill>
            <a:srgbClr val="AADC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224000" rIns="468000" bIns="0" rtlCol="0" anchor="b" anchorCtr="1"/>
          <a:lstStyle/>
          <a:p>
            <a:pPr algn="ctr"/>
            <a:r>
              <a:rPr lang="en-AU" sz="2000" dirty="0"/>
              <a:t>External Stakeholders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4AC40FB-51B3-4680-BA8E-DF96BDC59D0A}"/>
              </a:ext>
            </a:extLst>
          </p:cNvPr>
          <p:cNvSpPr/>
          <p:nvPr/>
        </p:nvSpPr>
        <p:spPr>
          <a:xfrm>
            <a:off x="4428814" y="2176578"/>
            <a:ext cx="2938584" cy="2938584"/>
          </a:xfrm>
          <a:prstGeom prst="ellipse">
            <a:avLst/>
          </a:prstGeom>
          <a:solidFill>
            <a:srgbClr val="7828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68000" tIns="0" rIns="0" bIns="1224000" rtlCol="0" anchor="t" anchorCtr="1"/>
          <a:lstStyle/>
          <a:p>
            <a:pPr algn="ctr"/>
            <a:r>
              <a:rPr lang="en-AU" sz="2000" dirty="0"/>
              <a:t>Internal Stakeholders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CF0E198-CD5C-4984-98F9-01D2A3CAF9E6}"/>
              </a:ext>
            </a:extLst>
          </p:cNvPr>
          <p:cNvSpPr/>
          <p:nvPr/>
        </p:nvSpPr>
        <p:spPr>
          <a:xfrm rot="20462751">
            <a:off x="3777484" y="2589238"/>
            <a:ext cx="1302660" cy="3282461"/>
          </a:xfrm>
          <a:prstGeom prst="rect">
            <a:avLst/>
          </a:prstGeom>
          <a:solidFill>
            <a:srgbClr val="FF82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AU" sz="2000" dirty="0"/>
              <a:t>Shared Risk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478B5FD-21F3-46B6-8903-D646DF88A9EB}"/>
              </a:ext>
            </a:extLst>
          </p:cNvPr>
          <p:cNvSpPr/>
          <p:nvPr/>
        </p:nvSpPr>
        <p:spPr>
          <a:xfrm>
            <a:off x="2387151" y="2891050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F81756-55D7-47AF-94CD-7C32CE297C33}"/>
              </a:ext>
            </a:extLst>
          </p:cNvPr>
          <p:cNvSpPr/>
          <p:nvPr/>
        </p:nvSpPr>
        <p:spPr>
          <a:xfrm>
            <a:off x="3586182" y="2267865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761D83-6AEC-4D74-B3EF-A96FF9CF29ED}"/>
              </a:ext>
            </a:extLst>
          </p:cNvPr>
          <p:cNvSpPr/>
          <p:nvPr/>
        </p:nvSpPr>
        <p:spPr>
          <a:xfrm>
            <a:off x="4069932" y="2299230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44B52F-A266-4546-8E49-960A0CBA70F1}"/>
              </a:ext>
            </a:extLst>
          </p:cNvPr>
          <p:cNvSpPr/>
          <p:nvPr/>
        </p:nvSpPr>
        <p:spPr>
          <a:xfrm>
            <a:off x="2849144" y="3425568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7C0BF5-D6A7-45A2-9CD0-8EC08C1BEBE7}"/>
              </a:ext>
            </a:extLst>
          </p:cNvPr>
          <p:cNvSpPr/>
          <p:nvPr/>
        </p:nvSpPr>
        <p:spPr>
          <a:xfrm>
            <a:off x="2322042" y="3622118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8D6E98D-BCBB-4CC6-8587-DA9066F46F15}"/>
              </a:ext>
            </a:extLst>
          </p:cNvPr>
          <p:cNvSpPr/>
          <p:nvPr/>
        </p:nvSpPr>
        <p:spPr>
          <a:xfrm>
            <a:off x="5530684" y="3349844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7DA702D-3A3E-4D4B-ABFE-12172B111524}"/>
              </a:ext>
            </a:extLst>
          </p:cNvPr>
          <p:cNvSpPr/>
          <p:nvPr/>
        </p:nvSpPr>
        <p:spPr>
          <a:xfrm>
            <a:off x="3095215" y="4258403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B3F9389-8512-4D2C-9DD5-8ADAFF0BE3BB}"/>
              </a:ext>
            </a:extLst>
          </p:cNvPr>
          <p:cNvSpPr/>
          <p:nvPr/>
        </p:nvSpPr>
        <p:spPr>
          <a:xfrm>
            <a:off x="5597115" y="3963419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E2F203-1950-45AA-9793-F344FD96C5B8}"/>
              </a:ext>
            </a:extLst>
          </p:cNvPr>
          <p:cNvSpPr/>
          <p:nvPr/>
        </p:nvSpPr>
        <p:spPr>
          <a:xfrm>
            <a:off x="4168886" y="5028597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8AF91B9-5373-499B-84DE-CC04541D3615}"/>
              </a:ext>
            </a:extLst>
          </p:cNvPr>
          <p:cNvSpPr/>
          <p:nvPr/>
        </p:nvSpPr>
        <p:spPr>
          <a:xfrm>
            <a:off x="4021269" y="2814481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B30A130-CFC4-4901-A68D-53FF629FD6EB}"/>
              </a:ext>
            </a:extLst>
          </p:cNvPr>
          <p:cNvSpPr/>
          <p:nvPr/>
        </p:nvSpPr>
        <p:spPr>
          <a:xfrm>
            <a:off x="6218293" y="3635286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6C3AE6A-BA2F-4700-9B85-115E7EDEE3B2}"/>
              </a:ext>
            </a:extLst>
          </p:cNvPr>
          <p:cNvSpPr/>
          <p:nvPr/>
        </p:nvSpPr>
        <p:spPr>
          <a:xfrm>
            <a:off x="4625640" y="2331428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46ADFB4-D7E7-4DC8-A03D-8202A174254B}"/>
              </a:ext>
            </a:extLst>
          </p:cNvPr>
          <p:cNvCxnSpPr>
            <a:cxnSpLocks/>
          </p:cNvCxnSpPr>
          <p:nvPr/>
        </p:nvCxnSpPr>
        <p:spPr>
          <a:xfrm flipH="1">
            <a:off x="2499844" y="2276887"/>
            <a:ext cx="1219200" cy="66283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43B35B-EABE-4FD7-B3D9-FD761563FEA2}"/>
              </a:ext>
            </a:extLst>
          </p:cNvPr>
          <p:cNvCxnSpPr>
            <a:cxnSpLocks/>
          </p:cNvCxnSpPr>
          <p:nvPr/>
        </p:nvCxnSpPr>
        <p:spPr>
          <a:xfrm flipH="1" flipV="1">
            <a:off x="6281908" y="3768148"/>
            <a:ext cx="170554" cy="47311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74243E-DD12-432A-8586-AF40500208F1}"/>
              </a:ext>
            </a:extLst>
          </p:cNvPr>
          <p:cNvCxnSpPr>
            <a:cxnSpLocks/>
            <a:endCxn id="11" idx="7"/>
          </p:cNvCxnSpPr>
          <p:nvPr/>
        </p:nvCxnSpPr>
        <p:spPr>
          <a:xfrm flipH="1" flipV="1">
            <a:off x="4183337" y="2318687"/>
            <a:ext cx="520168" cy="7539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6E1B2A-8AE5-4572-9782-3C2CF9647BF8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2379160" y="3416275"/>
            <a:ext cx="3151524" cy="28544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147C8D6-B6A8-4524-9998-4557A22D715D}"/>
              </a:ext>
            </a:extLst>
          </p:cNvPr>
          <p:cNvCxnSpPr>
            <a:cxnSpLocks/>
          </p:cNvCxnSpPr>
          <p:nvPr/>
        </p:nvCxnSpPr>
        <p:spPr>
          <a:xfrm flipH="1">
            <a:off x="2907583" y="2855799"/>
            <a:ext cx="1219200" cy="66283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35CD11B-3890-4840-8615-14998DBF0585}"/>
              </a:ext>
            </a:extLst>
          </p:cNvPr>
          <p:cNvCxnSpPr>
            <a:cxnSpLocks/>
            <a:endCxn id="13" idx="4"/>
          </p:cNvCxnSpPr>
          <p:nvPr/>
        </p:nvCxnSpPr>
        <p:spPr>
          <a:xfrm flipH="1" flipV="1">
            <a:off x="2388473" y="3754980"/>
            <a:ext cx="3492670" cy="87039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44DB7F-BB44-4C75-8150-817E61B9E7CC}"/>
              </a:ext>
            </a:extLst>
          </p:cNvPr>
          <p:cNvCxnSpPr>
            <a:cxnSpLocks/>
            <a:stCxn id="14" idx="2"/>
            <a:endCxn id="16" idx="4"/>
          </p:cNvCxnSpPr>
          <p:nvPr/>
        </p:nvCxnSpPr>
        <p:spPr>
          <a:xfrm>
            <a:off x="5530684" y="3416275"/>
            <a:ext cx="132862" cy="68000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E03ED64-966D-4205-B30A-49DE61F1E95D}"/>
              </a:ext>
            </a:extLst>
          </p:cNvPr>
          <p:cNvCxnSpPr>
            <a:cxnSpLocks/>
            <a:stCxn id="17" idx="6"/>
          </p:cNvCxnSpPr>
          <p:nvPr/>
        </p:nvCxnSpPr>
        <p:spPr>
          <a:xfrm flipH="1">
            <a:off x="3652614" y="5095028"/>
            <a:ext cx="649134" cy="13106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5B0CE9E-C43E-4498-A911-8A2B5C715101}"/>
              </a:ext>
            </a:extLst>
          </p:cNvPr>
          <p:cNvCxnSpPr>
            <a:cxnSpLocks/>
            <a:stCxn id="35" idx="1"/>
          </p:cNvCxnSpPr>
          <p:nvPr/>
        </p:nvCxnSpPr>
        <p:spPr>
          <a:xfrm flipH="1" flipV="1">
            <a:off x="3120205" y="4300958"/>
            <a:ext cx="491340" cy="88432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7F81501-1AD8-44D0-8542-8809D32953E8}"/>
              </a:ext>
            </a:extLst>
          </p:cNvPr>
          <p:cNvCxnSpPr>
            <a:cxnSpLocks/>
            <a:stCxn id="16" idx="2"/>
            <a:endCxn id="34" idx="7"/>
          </p:cNvCxnSpPr>
          <p:nvPr/>
        </p:nvCxnSpPr>
        <p:spPr>
          <a:xfrm flipH="1">
            <a:off x="3570580" y="4029850"/>
            <a:ext cx="2026535" cy="47842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F98D39-93DE-46AD-91B6-5ED3683C88D4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5629551" y="2666351"/>
            <a:ext cx="291902" cy="626355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F1DEC7F9-D8AC-4E89-9CBA-DD678A91D55E}"/>
              </a:ext>
            </a:extLst>
          </p:cNvPr>
          <p:cNvSpPr/>
          <p:nvPr/>
        </p:nvSpPr>
        <p:spPr>
          <a:xfrm>
            <a:off x="5855022" y="3292706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18FAE75-8A04-4580-9EA6-F6D36DA36FFE}"/>
              </a:ext>
            </a:extLst>
          </p:cNvPr>
          <p:cNvSpPr/>
          <p:nvPr/>
        </p:nvSpPr>
        <p:spPr>
          <a:xfrm>
            <a:off x="6424977" y="4208799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E11C412-156C-44FB-B13A-7A73C939704E}"/>
              </a:ext>
            </a:extLst>
          </p:cNvPr>
          <p:cNvSpPr/>
          <p:nvPr/>
        </p:nvSpPr>
        <p:spPr>
          <a:xfrm>
            <a:off x="3457175" y="4488819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F725A16-316C-4F42-92E3-E9AC4D726091}"/>
              </a:ext>
            </a:extLst>
          </p:cNvPr>
          <p:cNvSpPr/>
          <p:nvPr/>
        </p:nvSpPr>
        <p:spPr>
          <a:xfrm>
            <a:off x="3592088" y="5165825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D24920F-0FE8-4F23-9F3D-7C93651506E9}"/>
              </a:ext>
            </a:extLst>
          </p:cNvPr>
          <p:cNvSpPr/>
          <p:nvPr/>
        </p:nvSpPr>
        <p:spPr>
          <a:xfrm>
            <a:off x="5829432" y="4545512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949C34B-1BC0-41AE-918F-F3427B66E2C4}"/>
              </a:ext>
            </a:extLst>
          </p:cNvPr>
          <p:cNvSpPr/>
          <p:nvPr/>
        </p:nvSpPr>
        <p:spPr>
          <a:xfrm>
            <a:off x="5577919" y="2630349"/>
            <a:ext cx="132862" cy="132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id="{3C3E952E-0355-4B21-AD74-BA16931F6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Relationships on Internal and External Chart</a:t>
            </a:r>
          </a:p>
        </p:txBody>
      </p:sp>
    </p:spTree>
    <p:extLst>
      <p:ext uri="{BB962C8B-B14F-4D97-AF65-F5344CB8AC3E}">
        <p14:creationId xmlns:p14="http://schemas.microsoft.com/office/powerpoint/2010/main" val="1110112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39230E8-D901-4A5B-A775-CC8AA6DB65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5684" y="2048577"/>
            <a:ext cx="7724254" cy="3910095"/>
          </a:xfrm>
          <a:prstGeom prst="rect">
            <a:avLst/>
          </a:prstGeom>
          <a:ln w="3175">
            <a:solidFill>
              <a:schemeClr val="bg2">
                <a:lumMod val="75000"/>
              </a:schemeClr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DEE64A2-2AF5-4102-9456-89124932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Stakeholder List template</a:t>
            </a:r>
          </a:p>
        </p:txBody>
      </p:sp>
    </p:spTree>
    <p:extLst>
      <p:ext uri="{BB962C8B-B14F-4D97-AF65-F5344CB8AC3E}">
        <p14:creationId xmlns:p14="http://schemas.microsoft.com/office/powerpoint/2010/main" val="3015630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6A8980-CD5B-4DEF-9737-3A7417E5A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 Engagement Plan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6DC130E-FBBF-4112-B705-CFCB84632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262352"/>
              </p:ext>
            </p:extLst>
          </p:nvPr>
        </p:nvGraphicFramePr>
        <p:xfrm>
          <a:off x="265772" y="1932257"/>
          <a:ext cx="8499085" cy="3888680"/>
        </p:xfrm>
        <a:graphic>
          <a:graphicData uri="http://schemas.openxmlformats.org/drawingml/2006/table">
            <a:tbl>
              <a:tblPr firstRow="1" bandRow="1">
                <a:tableStyleId>{2C13EC56-A470-4B1A-B37C-C7B7EF356A4B}</a:tableStyleId>
              </a:tblPr>
              <a:tblGrid>
                <a:gridCol w="1214155">
                  <a:extLst>
                    <a:ext uri="{9D8B030D-6E8A-4147-A177-3AD203B41FA5}">
                      <a16:colId xmlns:a16="http://schemas.microsoft.com/office/drawing/2014/main" val="251372328"/>
                    </a:ext>
                  </a:extLst>
                </a:gridCol>
                <a:gridCol w="1214155">
                  <a:extLst>
                    <a:ext uri="{9D8B030D-6E8A-4147-A177-3AD203B41FA5}">
                      <a16:colId xmlns:a16="http://schemas.microsoft.com/office/drawing/2014/main" val="240617455"/>
                    </a:ext>
                  </a:extLst>
                </a:gridCol>
                <a:gridCol w="1214155">
                  <a:extLst>
                    <a:ext uri="{9D8B030D-6E8A-4147-A177-3AD203B41FA5}">
                      <a16:colId xmlns:a16="http://schemas.microsoft.com/office/drawing/2014/main" val="2173127639"/>
                    </a:ext>
                  </a:extLst>
                </a:gridCol>
                <a:gridCol w="1214155">
                  <a:extLst>
                    <a:ext uri="{9D8B030D-6E8A-4147-A177-3AD203B41FA5}">
                      <a16:colId xmlns:a16="http://schemas.microsoft.com/office/drawing/2014/main" val="3343627138"/>
                    </a:ext>
                  </a:extLst>
                </a:gridCol>
                <a:gridCol w="1214155">
                  <a:extLst>
                    <a:ext uri="{9D8B030D-6E8A-4147-A177-3AD203B41FA5}">
                      <a16:colId xmlns:a16="http://schemas.microsoft.com/office/drawing/2014/main" val="447181974"/>
                    </a:ext>
                  </a:extLst>
                </a:gridCol>
                <a:gridCol w="1214155">
                  <a:extLst>
                    <a:ext uri="{9D8B030D-6E8A-4147-A177-3AD203B41FA5}">
                      <a16:colId xmlns:a16="http://schemas.microsoft.com/office/drawing/2014/main" val="656199709"/>
                    </a:ext>
                  </a:extLst>
                </a:gridCol>
                <a:gridCol w="1214155">
                  <a:extLst>
                    <a:ext uri="{9D8B030D-6E8A-4147-A177-3AD203B41FA5}">
                      <a16:colId xmlns:a16="http://schemas.microsoft.com/office/drawing/2014/main" val="3186726253"/>
                    </a:ext>
                  </a:extLst>
                </a:gridCol>
              </a:tblGrid>
              <a:tr h="777736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Stakeholder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Area of interest/ influence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Segment (CPIG)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Priority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Engagement category (ICIC)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Engagement 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Frequency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050561"/>
                  </a:ext>
                </a:extLst>
              </a:tr>
              <a:tr h="777736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DPC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Regulatory compliance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Governance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Collaborate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Face to face</a:t>
                      </a:r>
                    </a:p>
                    <a:p>
                      <a:pPr algn="ctr"/>
                      <a:r>
                        <a:rPr lang="en-AU" dirty="0"/>
                        <a:t>Emails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Frequent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5292461"/>
                  </a:ext>
                </a:extLst>
              </a:tr>
              <a:tr h="77773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DELWP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Environmental monitoring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Governance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Collaborate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Face to face</a:t>
                      </a:r>
                    </a:p>
                    <a:p>
                      <a:pPr algn="ctr"/>
                      <a:r>
                        <a:rPr lang="en-AU" dirty="0"/>
                        <a:t>Video conferencing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Very frequent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8356415"/>
                  </a:ext>
                </a:extLst>
              </a:tr>
              <a:tr h="777736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Indigenous leaders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Impact on 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Influencer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Involve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Face to face</a:t>
                      </a:r>
                    </a:p>
                    <a:p>
                      <a:pPr algn="ctr"/>
                      <a:r>
                        <a:rPr lang="en-AU" dirty="0"/>
                        <a:t>Posters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Frequent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0784391"/>
                  </a:ext>
                </a:extLst>
              </a:tr>
              <a:tr h="777736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Footy club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Use of ground during the off season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Community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Inform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Face to face</a:t>
                      </a:r>
                    </a:p>
                    <a:p>
                      <a:pPr algn="ctr"/>
                      <a:r>
                        <a:rPr lang="en-AU" dirty="0"/>
                        <a:t>Newsletter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Occasional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9061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607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676" y="536028"/>
            <a:ext cx="5884667" cy="556230"/>
          </a:xfrm>
        </p:spPr>
        <p:txBody>
          <a:bodyPr/>
          <a:lstStyle/>
          <a:p>
            <a:r>
              <a:rPr lang="en-US" dirty="0"/>
              <a:t>Stakeholder Mapping and Engagement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3698394" y="2567783"/>
            <a:ext cx="1620000" cy="1080000"/>
          </a:xfrm>
          <a:prstGeom prst="rect">
            <a:avLst/>
          </a:prstGeom>
          <a:solidFill>
            <a:srgbClr val="00AAD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SEGMENT</a:t>
            </a:r>
            <a:endParaRPr lang="en-A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7013" y="3188393"/>
            <a:ext cx="1620000" cy="1080000"/>
          </a:xfrm>
          <a:prstGeom prst="rect">
            <a:avLst/>
          </a:prstGeom>
          <a:solidFill>
            <a:srgbClr val="00AAD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</a:t>
            </a:r>
            <a:endParaRPr lang="en-A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98394" y="3820575"/>
            <a:ext cx="1620000" cy="1080000"/>
          </a:xfrm>
          <a:prstGeom prst="rect">
            <a:avLst/>
          </a:prstGeom>
          <a:solidFill>
            <a:srgbClr val="00AAD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PRIORITISE</a:t>
            </a:r>
            <a:endParaRPr lang="en-A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Arrow: Right 6"/>
          <p:cNvSpPr/>
          <p:nvPr/>
        </p:nvSpPr>
        <p:spPr>
          <a:xfrm>
            <a:off x="2888499" y="3587951"/>
            <a:ext cx="657225" cy="360000"/>
          </a:xfrm>
          <a:prstGeom prst="rightArrow">
            <a:avLst/>
          </a:prstGeom>
          <a:solidFill>
            <a:srgbClr val="AAD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0EEFBC1-A7EF-49E0-9633-4257389715D3}"/>
              </a:ext>
            </a:extLst>
          </p:cNvPr>
          <p:cNvSpPr/>
          <p:nvPr/>
        </p:nvSpPr>
        <p:spPr>
          <a:xfrm rot="5400000">
            <a:off x="6755481" y="4459893"/>
            <a:ext cx="521367" cy="360000"/>
          </a:xfrm>
          <a:prstGeom prst="rightArrow">
            <a:avLst/>
          </a:prstGeom>
          <a:solidFill>
            <a:srgbClr val="AAD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BADD98-612F-4693-AF11-85CC94582CA5}"/>
              </a:ext>
            </a:extLst>
          </p:cNvPr>
          <p:cNvSpPr/>
          <p:nvPr/>
        </p:nvSpPr>
        <p:spPr>
          <a:xfrm>
            <a:off x="6206165" y="4970297"/>
            <a:ext cx="1620000" cy="1080000"/>
          </a:xfrm>
          <a:prstGeom prst="rect">
            <a:avLst/>
          </a:prstGeom>
          <a:solidFill>
            <a:srgbClr val="00AAD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</a:t>
            </a:r>
            <a:endParaRPr lang="en-A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8F8028-BED1-4131-A80D-DDACF6EE35DA}"/>
              </a:ext>
            </a:extLst>
          </p:cNvPr>
          <p:cNvSpPr/>
          <p:nvPr/>
        </p:nvSpPr>
        <p:spPr>
          <a:xfrm>
            <a:off x="6206165" y="3188393"/>
            <a:ext cx="1620000" cy="1080000"/>
          </a:xfrm>
          <a:prstGeom prst="rect">
            <a:avLst/>
          </a:prstGeom>
          <a:solidFill>
            <a:srgbClr val="00AAD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EXISTING RELATIONSHIPS</a:t>
            </a:r>
            <a:endParaRPr lang="en-A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086B665-E30A-4B19-AB1D-97498FD89E00}"/>
              </a:ext>
            </a:extLst>
          </p:cNvPr>
          <p:cNvSpPr/>
          <p:nvPr/>
        </p:nvSpPr>
        <p:spPr>
          <a:xfrm>
            <a:off x="5485701" y="3587951"/>
            <a:ext cx="657225" cy="360000"/>
          </a:xfrm>
          <a:prstGeom prst="rightArrow">
            <a:avLst/>
          </a:prstGeom>
          <a:solidFill>
            <a:srgbClr val="AAD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0581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4"/>
          </p:nvPr>
        </p:nvSpPr>
        <p:spPr>
          <a:xfrm>
            <a:off x="648000" y="2412000"/>
            <a:ext cx="3708000" cy="3816000"/>
          </a:xfrm>
        </p:spPr>
        <p:txBody>
          <a:bodyPr/>
          <a:lstStyle/>
          <a:p>
            <a:pPr lvl="1"/>
            <a:r>
              <a:rPr lang="en-AU" dirty="0"/>
              <a:t>What to do next</a:t>
            </a:r>
          </a:p>
          <a:p>
            <a:pPr lvl="2"/>
            <a:r>
              <a:rPr lang="en-AU" dirty="0"/>
              <a:t>Reflect and actions</a:t>
            </a:r>
          </a:p>
          <a:p>
            <a:pPr lvl="3"/>
            <a:r>
              <a:rPr lang="en-AU" dirty="0"/>
              <a:t>Reflect on the outputs from today</a:t>
            </a:r>
          </a:p>
          <a:p>
            <a:pPr lvl="3"/>
            <a:r>
              <a:rPr lang="en-AU" dirty="0"/>
              <a:t>Reconvene on </a:t>
            </a:r>
            <a:r>
              <a:rPr lang="en-AU" dirty="0">
                <a:highlight>
                  <a:srgbClr val="FFFF00"/>
                </a:highlight>
              </a:rPr>
              <a:t>&lt;date&gt; </a:t>
            </a:r>
            <a:r>
              <a:rPr lang="en-AU" dirty="0"/>
              <a:t>to refine and update</a:t>
            </a:r>
          </a:p>
          <a:p>
            <a:pPr lvl="3"/>
            <a:r>
              <a:rPr lang="en-AU" dirty="0"/>
              <a:t>Add other workshops if required</a:t>
            </a:r>
          </a:p>
          <a:p>
            <a:pPr lvl="2"/>
            <a:endParaRPr lang="en-AU" dirty="0"/>
          </a:p>
          <a:p>
            <a:pPr lvl="2"/>
            <a:r>
              <a:rPr lang="en-AU" dirty="0"/>
              <a:t>More information</a:t>
            </a:r>
          </a:p>
          <a:p>
            <a:pPr lvl="3"/>
            <a:r>
              <a:rPr lang="en-AU" dirty="0"/>
              <a:t>VMIA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Next steps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6C35DA0-F9AA-46B4-B405-B9210CE78AD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3502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245C11-1FD4-41C4-8570-EF0E988FCD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86171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8394" y="2567783"/>
            <a:ext cx="1620000" cy="1080000"/>
          </a:xfrm>
          <a:prstGeom prst="rect">
            <a:avLst/>
          </a:prstGeom>
          <a:solidFill>
            <a:srgbClr val="00AAD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SEGMENT</a:t>
            </a:r>
            <a:endParaRPr lang="en-A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7013" y="3188393"/>
            <a:ext cx="1620000" cy="1080000"/>
          </a:xfrm>
          <a:prstGeom prst="rect">
            <a:avLst/>
          </a:prstGeom>
          <a:solidFill>
            <a:srgbClr val="00AAD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</a:t>
            </a:r>
            <a:endParaRPr lang="en-A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98394" y="3820575"/>
            <a:ext cx="1620000" cy="1080000"/>
          </a:xfrm>
          <a:prstGeom prst="rect">
            <a:avLst/>
          </a:prstGeom>
          <a:solidFill>
            <a:srgbClr val="00AAD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PRIORITISE</a:t>
            </a:r>
            <a:endParaRPr lang="en-A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Arrow: Right 6"/>
          <p:cNvSpPr/>
          <p:nvPr/>
        </p:nvSpPr>
        <p:spPr>
          <a:xfrm>
            <a:off x="2888499" y="3587951"/>
            <a:ext cx="657225" cy="360000"/>
          </a:xfrm>
          <a:prstGeom prst="rightArrow">
            <a:avLst/>
          </a:prstGeom>
          <a:solidFill>
            <a:srgbClr val="AAD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0EEFBC1-A7EF-49E0-9633-4257389715D3}"/>
              </a:ext>
            </a:extLst>
          </p:cNvPr>
          <p:cNvSpPr/>
          <p:nvPr/>
        </p:nvSpPr>
        <p:spPr>
          <a:xfrm rot="5400000">
            <a:off x="6755481" y="4459893"/>
            <a:ext cx="521367" cy="360000"/>
          </a:xfrm>
          <a:prstGeom prst="rightArrow">
            <a:avLst/>
          </a:prstGeom>
          <a:solidFill>
            <a:srgbClr val="AAD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BADD98-612F-4693-AF11-85CC94582CA5}"/>
              </a:ext>
            </a:extLst>
          </p:cNvPr>
          <p:cNvSpPr/>
          <p:nvPr/>
        </p:nvSpPr>
        <p:spPr>
          <a:xfrm>
            <a:off x="6206165" y="4970297"/>
            <a:ext cx="1620000" cy="1080000"/>
          </a:xfrm>
          <a:prstGeom prst="rect">
            <a:avLst/>
          </a:prstGeom>
          <a:solidFill>
            <a:srgbClr val="00AAD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</a:t>
            </a:r>
            <a:endParaRPr lang="en-A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8F8028-BED1-4131-A80D-DDACF6EE35DA}"/>
              </a:ext>
            </a:extLst>
          </p:cNvPr>
          <p:cNvSpPr/>
          <p:nvPr/>
        </p:nvSpPr>
        <p:spPr>
          <a:xfrm>
            <a:off x="6206165" y="3188393"/>
            <a:ext cx="1620000" cy="1080000"/>
          </a:xfrm>
          <a:prstGeom prst="rect">
            <a:avLst/>
          </a:prstGeom>
          <a:solidFill>
            <a:srgbClr val="00AAD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EXISTING RELATIONSHIPS</a:t>
            </a:r>
            <a:endParaRPr lang="en-A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086B665-E30A-4B19-AB1D-97498FD89E00}"/>
              </a:ext>
            </a:extLst>
          </p:cNvPr>
          <p:cNvSpPr/>
          <p:nvPr/>
        </p:nvSpPr>
        <p:spPr>
          <a:xfrm>
            <a:off x="5485701" y="3587951"/>
            <a:ext cx="657225" cy="360000"/>
          </a:xfrm>
          <a:prstGeom prst="rightArrow">
            <a:avLst/>
          </a:prstGeom>
          <a:solidFill>
            <a:srgbClr val="AAD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B7CE792-E73A-4604-9B72-F26C6D8DA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Stakeholder mapping and engagement</a:t>
            </a:r>
          </a:p>
        </p:txBody>
      </p:sp>
    </p:spTree>
    <p:extLst>
      <p:ext uri="{BB962C8B-B14F-4D97-AF65-F5344CB8AC3E}">
        <p14:creationId xmlns:p14="http://schemas.microsoft.com/office/powerpoint/2010/main" val="1522160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>
          <a:xfrm>
            <a:off x="647999" y="2412000"/>
            <a:ext cx="3491921" cy="3636000"/>
          </a:xfrm>
        </p:spPr>
        <p:txBody>
          <a:bodyPr/>
          <a:lstStyle/>
          <a:p>
            <a:pPr>
              <a:lnSpc>
                <a:spcPct val="102000"/>
              </a:lnSpc>
              <a:spcAft>
                <a:spcPts val="1200"/>
              </a:spcAft>
            </a:pPr>
            <a:r>
              <a:rPr lang="en-AU" sz="1600" dirty="0"/>
              <a:t>Stakeholders:</a:t>
            </a:r>
          </a:p>
          <a:p>
            <a:pPr marL="285750" indent="-285750">
              <a:lnSpc>
                <a:spcPct val="10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May be a person, group or organisation that has interest or concern in the shared risk</a:t>
            </a:r>
          </a:p>
          <a:p>
            <a:pPr marL="285750" indent="-285750">
              <a:lnSpc>
                <a:spcPct val="10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May be other government departments or agencies </a:t>
            </a:r>
            <a:r>
              <a:rPr lang="en-AU" sz="1600" b="1" dirty="0"/>
              <a:t>and</a:t>
            </a:r>
            <a:r>
              <a:rPr lang="en-AU" sz="1600" dirty="0"/>
              <a:t> </a:t>
            </a:r>
            <a:br>
              <a:rPr lang="en-AU" sz="1600" dirty="0"/>
            </a:br>
            <a:r>
              <a:rPr lang="en-AU" sz="1600" dirty="0"/>
              <a:t>non-government organisations and groups</a:t>
            </a:r>
          </a:p>
          <a:p>
            <a:pPr marL="285750" indent="-285750">
              <a:lnSpc>
                <a:spcPct val="10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Can affect or be affected by the shared risk(s) and controls (dependencies)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Stakeholder definition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A37F73-5FFC-439C-81DC-1C434AA098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1" y="1880075"/>
            <a:ext cx="4324172" cy="435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88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11E8E4-DE54-4548-86A6-1ACA98CEF2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999" y="2412000"/>
            <a:ext cx="3597429" cy="3636000"/>
          </a:xfrm>
          <a:ln>
            <a:noFill/>
          </a:ln>
        </p:spPr>
        <p:txBody>
          <a:bodyPr lIns="144000" tIns="108000" rIns="144000"/>
          <a:lstStyle/>
          <a:p>
            <a:pPr marL="285750" lvl="0" indent="-285750">
              <a:lnSpc>
                <a:spcPct val="10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Am I considering all individuals and groups who will be impacted by the shared risk?</a:t>
            </a:r>
          </a:p>
          <a:p>
            <a:pPr marL="285750" indent="-285750">
              <a:lnSpc>
                <a:spcPct val="10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When reviewing the list of stakeholders, what categories or segments of like stakeholders are emerging?</a:t>
            </a:r>
          </a:p>
          <a:p>
            <a:pPr marL="285750" indent="-285750">
              <a:lnSpc>
                <a:spcPct val="10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Consider governing bodies and regulators who may not be impacted but have oversight</a:t>
            </a:r>
          </a:p>
          <a:p>
            <a:pPr>
              <a:lnSpc>
                <a:spcPct val="102000"/>
              </a:lnSpc>
            </a:pPr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Questions for reflection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4E16F2-46AC-424B-A8B4-53C65AFE9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2160000"/>
            <a:ext cx="219475" cy="219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AC800E-FA73-4CE4-81EC-4E44B9B888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53" t="12299" r="14348" b="9631"/>
          <a:stretch/>
        </p:blipFill>
        <p:spPr>
          <a:xfrm>
            <a:off x="4571999" y="1981415"/>
            <a:ext cx="4386943" cy="42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2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8B173A1-2EB9-46EC-951E-5746043ED91C}"/>
              </a:ext>
            </a:extLst>
          </p:cNvPr>
          <p:cNvSpPr txBox="1"/>
          <p:nvPr/>
        </p:nvSpPr>
        <p:spPr>
          <a:xfrm>
            <a:off x="4680772" y="1908000"/>
            <a:ext cx="3888000" cy="4320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 rtlCol="0">
            <a:noAutofit/>
          </a:bodyPr>
          <a:lstStyle/>
          <a:p>
            <a:endParaRPr lang="en-A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BEFE98-4523-489B-95FC-034D1F6BD6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02932" y="1973237"/>
            <a:ext cx="3348000" cy="3074090"/>
          </a:xfrm>
          <a:ln>
            <a:noFill/>
          </a:ln>
        </p:spPr>
        <p:txBody>
          <a:bodyPr lIns="144000" anchor="ctr" anchorCtr="0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Individual list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List in pairs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Groups of four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All participants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Identify stakeholders using Rapid Listing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AB0E135-379D-408A-8E0B-3566618EA80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93069" y="2440423"/>
            <a:ext cx="3348000" cy="3336252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DF15BA-7FF4-4F71-802F-6080E886F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514" y="2134737"/>
            <a:ext cx="219475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63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Gain a better understanding of the different stakeholders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Helps to prioritise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To help identify appropriate engagement strategies for each segment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segment?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24775C0-FA68-4781-A70A-1819B1344D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8391" t="11667" r="14869" b="18894"/>
          <a:stretch/>
        </p:blipFill>
        <p:spPr>
          <a:xfrm>
            <a:off x="4572000" y="1752600"/>
            <a:ext cx="4305008" cy="4479103"/>
          </a:xfrm>
        </p:spPr>
      </p:pic>
    </p:spTree>
    <p:extLst>
      <p:ext uri="{BB962C8B-B14F-4D97-AF65-F5344CB8AC3E}">
        <p14:creationId xmlns:p14="http://schemas.microsoft.com/office/powerpoint/2010/main" val="1511766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>
          <a:ln>
            <a:noFill/>
          </a:ln>
        </p:spPr>
        <p:txBody>
          <a:bodyPr lIns="108000" tIns="108000"/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Clients (C)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Providers or suppliers (P)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Influencers (I): those possibly outside the project but who could inform or influence the change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Those in governance of the project (G), the decision makers and the regulators, internal or external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Segment stakeholders using CPIG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7E69A4-9F8E-4EFE-942E-D2408B64B93D}"/>
              </a:ext>
            </a:extLst>
          </p:cNvPr>
          <p:cNvGrpSpPr/>
          <p:nvPr/>
        </p:nvGrpSpPr>
        <p:grpSpPr>
          <a:xfrm>
            <a:off x="4246388" y="1957405"/>
            <a:ext cx="4473221" cy="4402786"/>
            <a:chOff x="4246388" y="1957405"/>
            <a:chExt cx="4473221" cy="4402786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488B47FA-B842-4D1A-8CF2-7B10E10FBBB1}"/>
                </a:ext>
              </a:extLst>
            </p:cNvPr>
            <p:cNvSpPr/>
            <p:nvPr/>
          </p:nvSpPr>
          <p:spPr>
            <a:xfrm rot="10800000">
              <a:off x="4674265" y="2242229"/>
              <a:ext cx="3600000" cy="1800000"/>
            </a:xfrm>
            <a:prstGeom prst="triangle">
              <a:avLst/>
            </a:prstGeom>
            <a:solidFill>
              <a:srgbClr val="00AADC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12CBC0D4-D33F-45C9-B54A-5187F523E108}"/>
                </a:ext>
              </a:extLst>
            </p:cNvPr>
            <p:cNvSpPr/>
            <p:nvPr/>
          </p:nvSpPr>
          <p:spPr>
            <a:xfrm>
              <a:off x="4674264" y="4252832"/>
              <a:ext cx="3600000" cy="1800000"/>
            </a:xfrm>
            <a:prstGeom prst="triangle">
              <a:avLst/>
            </a:prstGeom>
            <a:solidFill>
              <a:srgbClr val="FF8219"/>
            </a:soli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A1CD6DEF-08A9-4382-A4C2-4B5BB780C1E5}"/>
                </a:ext>
              </a:extLst>
            </p:cNvPr>
            <p:cNvSpPr/>
            <p:nvPr/>
          </p:nvSpPr>
          <p:spPr>
            <a:xfrm rot="16200000">
              <a:off x="5718718" y="3239277"/>
              <a:ext cx="3600000" cy="1800000"/>
            </a:xfrm>
            <a:prstGeom prst="triangle">
              <a:avLst/>
            </a:prstGeom>
            <a:solidFill>
              <a:srgbClr val="AADC1E"/>
            </a:soli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9DF923F6-EBCB-4A4F-9A8C-D966FF0909A0}"/>
                </a:ext>
              </a:extLst>
            </p:cNvPr>
            <p:cNvSpPr/>
            <p:nvPr/>
          </p:nvSpPr>
          <p:spPr>
            <a:xfrm rot="5400000">
              <a:off x="3646576" y="3239276"/>
              <a:ext cx="3600000" cy="1800000"/>
            </a:xfrm>
            <a:prstGeom prst="triangle">
              <a:avLst/>
            </a:prstGeom>
            <a:solidFill>
              <a:srgbClr val="78285F"/>
            </a:soli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7D6124E-8B8A-4186-98F8-4F0C8B36B8EF}"/>
                </a:ext>
              </a:extLst>
            </p:cNvPr>
            <p:cNvSpPr txBox="1"/>
            <p:nvPr/>
          </p:nvSpPr>
          <p:spPr>
            <a:xfrm>
              <a:off x="5916654" y="1957405"/>
              <a:ext cx="115127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300" b="1" dirty="0">
                  <a:solidFill>
                    <a:srgbClr val="00AA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Governance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93FFAA-E8ED-4425-B5BD-3C64CD90AC06}"/>
                </a:ext>
              </a:extLst>
            </p:cNvPr>
            <p:cNvSpPr txBox="1"/>
            <p:nvPr/>
          </p:nvSpPr>
          <p:spPr>
            <a:xfrm rot="16200000">
              <a:off x="3675879" y="3993081"/>
              <a:ext cx="143340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300" b="1" dirty="0">
                  <a:solidFill>
                    <a:srgbClr val="7828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Provider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FF2E59-BA18-44F0-A660-FA811C84ADE6}"/>
                </a:ext>
              </a:extLst>
            </p:cNvPr>
            <p:cNvSpPr txBox="1"/>
            <p:nvPr/>
          </p:nvSpPr>
          <p:spPr>
            <a:xfrm>
              <a:off x="5992797" y="6067803"/>
              <a:ext cx="98456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300" b="1" dirty="0">
                  <a:solidFill>
                    <a:srgbClr val="FF821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Influencer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1B254D-B570-48BD-B2DF-74C3354A2C94}"/>
                </a:ext>
              </a:extLst>
            </p:cNvPr>
            <p:cNvSpPr txBox="1"/>
            <p:nvPr/>
          </p:nvSpPr>
          <p:spPr>
            <a:xfrm rot="16200000">
              <a:off x="8248646" y="3993082"/>
              <a:ext cx="64953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300" b="1" dirty="0">
                  <a:solidFill>
                    <a:srgbClr val="AADC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1386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870CD8A1-5105-4C21-BDD3-877529942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Segment stakeholders into internal and external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EA4D1E52-1966-4176-A88C-F5F86A2F3A09}"/>
              </a:ext>
            </a:extLst>
          </p:cNvPr>
          <p:cNvSpPr txBox="1">
            <a:spLocks/>
          </p:cNvSpPr>
          <p:nvPr/>
        </p:nvSpPr>
        <p:spPr>
          <a:xfrm>
            <a:off x="609569" y="2427285"/>
            <a:ext cx="3420712" cy="3825574"/>
          </a:xfrm>
          <a:prstGeom prst="rect">
            <a:avLst/>
          </a:prstGeom>
          <a:ln>
            <a:noFill/>
          </a:ln>
        </p:spPr>
        <p:txBody>
          <a:bodyPr lIns="108000" tIns="108000"/>
          <a:lstStyle>
            <a:lvl1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sz="1300" kern="120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defRPr>
            </a:lvl1pPr>
            <a:lvl2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600" b="0" kern="1200" baseline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300" b="1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3pPr>
            <a:lvl4pPr marL="288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4pPr>
            <a:lvl5pPr marL="576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.AppleSystemUIFont" charset="0"/>
              <a:buChar char="–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5pPr>
            <a:lvl6pPr marL="0" indent="0" algn="l" defTabSz="457200" rtl="0" eaLnBrk="1" latinLnBrk="0" hangingPunct="1">
              <a:spcBef>
                <a:spcPts val="900"/>
              </a:spcBef>
              <a:spcAft>
                <a:spcPts val="900"/>
              </a:spcAft>
              <a:buFontTx/>
              <a:buNone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Internal (I): people, roles, teams, departments who will be impacted </a:t>
            </a:r>
            <a:r>
              <a:rPr lang="en-AU" sz="1600" b="1" dirty="0"/>
              <a:t>within</a:t>
            </a:r>
            <a:r>
              <a:rPr lang="en-AU" sz="1600" dirty="0"/>
              <a:t> your organisation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External (E): other agencies, organisations, departments, businesses, sporting or other recreation clubs, not-for profit groups, etc who will be impacted by the shared risk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7DB26C-A1B5-492E-8CAE-626D4C51A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392" y="2303954"/>
            <a:ext cx="4145639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02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6EFE1D3-1FC9-4DE6-AF09-81A02661A8B7}"/>
              </a:ext>
            </a:extLst>
          </p:cNvPr>
          <p:cNvCxnSpPr>
            <a:cxnSpLocks/>
          </p:cNvCxnSpPr>
          <p:nvPr/>
        </p:nvCxnSpPr>
        <p:spPr>
          <a:xfrm>
            <a:off x="2563944" y="5572106"/>
            <a:ext cx="4328572" cy="17953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85D9F25-1AA1-4154-A22A-5C111CB11EDA}"/>
              </a:ext>
            </a:extLst>
          </p:cNvPr>
          <p:cNvCxnSpPr>
            <a:cxnSpLocks/>
          </p:cNvCxnSpPr>
          <p:nvPr/>
        </p:nvCxnSpPr>
        <p:spPr>
          <a:xfrm flipV="1">
            <a:off x="2563944" y="2234297"/>
            <a:ext cx="0" cy="333781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8FB74FF0-41E3-427C-8E54-80DC548D8F98}"/>
              </a:ext>
            </a:extLst>
          </p:cNvPr>
          <p:cNvSpPr/>
          <p:nvPr/>
        </p:nvSpPr>
        <p:spPr>
          <a:xfrm>
            <a:off x="3524738" y="5658853"/>
            <a:ext cx="24227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 (on project)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3E3CAD3-B9E0-47EB-A91F-2252D4168AB1}"/>
              </a:ext>
            </a:extLst>
          </p:cNvPr>
          <p:cNvSpPr/>
          <p:nvPr/>
        </p:nvSpPr>
        <p:spPr>
          <a:xfrm rot="16200000">
            <a:off x="966011" y="3472207"/>
            <a:ext cx="24227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(on stakeholder)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D4BA430-96D7-4884-93B4-1965D089600C}"/>
              </a:ext>
            </a:extLst>
          </p:cNvPr>
          <p:cNvCxnSpPr>
            <a:cxnSpLocks/>
          </p:cNvCxnSpPr>
          <p:nvPr/>
        </p:nvCxnSpPr>
        <p:spPr>
          <a:xfrm>
            <a:off x="2563944" y="3841390"/>
            <a:ext cx="4225055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dash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37BEC9D-7971-4DD1-9636-BE08D2BB6699}"/>
              </a:ext>
            </a:extLst>
          </p:cNvPr>
          <p:cNvCxnSpPr>
            <a:cxnSpLocks/>
          </p:cNvCxnSpPr>
          <p:nvPr/>
        </p:nvCxnSpPr>
        <p:spPr>
          <a:xfrm flipV="1">
            <a:off x="4716006" y="2312888"/>
            <a:ext cx="0" cy="327766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dash"/>
          </a:ln>
          <a:effectLst/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6B69049E-B533-4A14-A57D-CDA2CFF7B66F}"/>
              </a:ext>
            </a:extLst>
          </p:cNvPr>
          <p:cNvSpPr txBox="1"/>
          <p:nvPr/>
        </p:nvSpPr>
        <p:spPr>
          <a:xfrm>
            <a:off x="5253001" y="2760589"/>
            <a:ext cx="1535998" cy="307777"/>
          </a:xfrm>
          <a:prstGeom prst="rect">
            <a:avLst/>
          </a:prstGeom>
          <a:solidFill>
            <a:srgbClr val="AADC1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sz="1400" dirty="0"/>
              <a:t>Manage Closely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0CF4FA8-7DBD-43FA-B365-BFCB2DEE809E}"/>
              </a:ext>
            </a:extLst>
          </p:cNvPr>
          <p:cNvSpPr txBox="1"/>
          <p:nvPr/>
        </p:nvSpPr>
        <p:spPr>
          <a:xfrm>
            <a:off x="5320095" y="4614414"/>
            <a:ext cx="1430414" cy="307777"/>
          </a:xfrm>
          <a:prstGeom prst="rect">
            <a:avLst/>
          </a:prstGeom>
          <a:solidFill>
            <a:srgbClr val="7828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dirty="0"/>
              <a:t>Keep Satisfied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88CAED4-E99D-40EC-ACDF-A8B2E5802EA6}"/>
              </a:ext>
            </a:extLst>
          </p:cNvPr>
          <p:cNvSpPr txBox="1"/>
          <p:nvPr/>
        </p:nvSpPr>
        <p:spPr>
          <a:xfrm>
            <a:off x="3265984" y="4614415"/>
            <a:ext cx="845934" cy="307777"/>
          </a:xfrm>
          <a:prstGeom prst="rect">
            <a:avLst/>
          </a:prstGeom>
          <a:solidFill>
            <a:srgbClr val="FF821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 b="1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400" dirty="0">
                <a:solidFill>
                  <a:schemeClr val="bg1"/>
                </a:solidFill>
              </a:rPr>
              <a:t>Monitor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B38A469-A5A3-417F-B838-CE83B611ED61}"/>
              </a:ext>
            </a:extLst>
          </p:cNvPr>
          <p:cNvSpPr txBox="1"/>
          <p:nvPr/>
        </p:nvSpPr>
        <p:spPr>
          <a:xfrm>
            <a:off x="2969844" y="2740444"/>
            <a:ext cx="1438214" cy="30777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dirty="0"/>
              <a:t>Keep Informed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1E01A5C-8FB7-4EEB-B2A7-FC596A75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70000"/>
            <a:ext cx="6840000" cy="1152000"/>
          </a:xfrm>
        </p:spPr>
        <p:txBody>
          <a:bodyPr/>
          <a:lstStyle/>
          <a:p>
            <a:r>
              <a:rPr lang="en-AU" dirty="0"/>
              <a:t>Prioritise Stakeholders using Impact-Influence Matrix</a:t>
            </a:r>
          </a:p>
        </p:txBody>
      </p:sp>
    </p:spTree>
    <p:extLst>
      <p:ext uri="{BB962C8B-B14F-4D97-AF65-F5344CB8AC3E}">
        <p14:creationId xmlns:p14="http://schemas.microsoft.com/office/powerpoint/2010/main" val="2039972233"/>
      </p:ext>
    </p:extLst>
  </p:cSld>
  <p:clrMapOvr>
    <a:masterClrMapping/>
  </p:clrMapOvr>
</p:sld>
</file>

<file path=ppt/theme/theme1.xml><?xml version="1.0" encoding="utf-8"?>
<a:theme xmlns:a="http://schemas.openxmlformats.org/drawingml/2006/main" name="14094 VMIA PowerPoint Template">
  <a:themeElements>
    <a:clrScheme name="VMIA">
      <a:dk1>
        <a:srgbClr val="000000"/>
      </a:dk1>
      <a:lt1>
        <a:srgbClr val="FFFFFF"/>
      </a:lt1>
      <a:dk2>
        <a:srgbClr val="003366"/>
      </a:dk2>
      <a:lt2>
        <a:srgbClr val="F2F2F2"/>
      </a:lt2>
      <a:accent1>
        <a:srgbClr val="00A4E4"/>
      </a:accent1>
      <a:accent2>
        <a:srgbClr val="00B48D"/>
      </a:accent2>
      <a:accent3>
        <a:srgbClr val="AADC1E"/>
      </a:accent3>
      <a:accent4>
        <a:srgbClr val="F7941E"/>
      </a:accent4>
      <a:accent5>
        <a:srgbClr val="F15A22"/>
      </a:accent5>
      <a:accent6>
        <a:srgbClr val="892890"/>
      </a:accent6>
      <a:hlink>
        <a:srgbClr val="000000"/>
      </a:hlink>
      <a:folHlink>
        <a:srgbClr val="0033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4335 VMIA Brand refresh  guidelines_Corporate template.potx [Read-Only]" id="{FB6F7AF4-CE16-4E54-9B54-1784F537F670}" vid="{C19B2E4B-CE61-4443-BD87-3DD6A44AFB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14335 VMIA Brand refresh  guidelines_Corporate template</Template>
  <TotalTime>2504</TotalTime>
  <Words>536</Words>
  <Application>Microsoft Office PowerPoint</Application>
  <PresentationFormat>On-screen Show (4:3)</PresentationFormat>
  <Paragraphs>134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.AppleSystemUIFont</vt:lpstr>
      <vt:lpstr>Arial</vt:lpstr>
      <vt:lpstr>Calibri</vt:lpstr>
      <vt:lpstr>14094 VMIA PowerPoint Template</vt:lpstr>
      <vt:lpstr>Stakeholder Mapping Workshop</vt:lpstr>
      <vt:lpstr>Stakeholder mapping and engagement</vt:lpstr>
      <vt:lpstr>Stakeholder definition</vt:lpstr>
      <vt:lpstr>Questions for reflection</vt:lpstr>
      <vt:lpstr>Identify stakeholders using Rapid Listing </vt:lpstr>
      <vt:lpstr>Why segment?</vt:lpstr>
      <vt:lpstr>Segment stakeholders using CPIG</vt:lpstr>
      <vt:lpstr>Segment stakeholders into internal and external</vt:lpstr>
      <vt:lpstr>Prioritise Stakeholders using Impact-Influence Matrix</vt:lpstr>
      <vt:lpstr>Prioritise Stakeholders using ICIC Model</vt:lpstr>
      <vt:lpstr>Prioritise Stakeholders using ICIC Model</vt:lpstr>
      <vt:lpstr>Relationships on CPIG Chart</vt:lpstr>
      <vt:lpstr>Relationships on Internal and External Chart</vt:lpstr>
      <vt:lpstr>Stakeholder List template</vt:lpstr>
      <vt:lpstr>Example Engagement Plan</vt:lpstr>
      <vt:lpstr>Stakeholder Mapping and Engagement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for a workshop on mapping stakeholders</dc:title>
  <dc:subject>Slides for a workshop on mapping stakeholders</dc:subject>
  <dc:creator>VMIA</dc:creator>
  <cp:keywords>Shared risk, Interagency risk, Phase 1, Plan, workshop, slides</cp:keywords>
  <cp:lastModifiedBy>Leigh Miter</cp:lastModifiedBy>
  <cp:revision>62</cp:revision>
  <cp:lastPrinted>2018-05-15T05:00:28Z</cp:lastPrinted>
  <dcterms:created xsi:type="dcterms:W3CDTF">2019-03-20T04:59:45Z</dcterms:created>
  <dcterms:modified xsi:type="dcterms:W3CDTF">2021-12-06T00:02:03Z</dcterms:modified>
</cp:coreProperties>
</file>