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0" r:id="rId2"/>
    <p:sldId id="336" r:id="rId3"/>
    <p:sldId id="507" r:id="rId4"/>
    <p:sldId id="509" r:id="rId5"/>
    <p:sldId id="341" r:id="rId6"/>
    <p:sldId id="510" r:id="rId7"/>
    <p:sldId id="512" r:id="rId8"/>
    <p:sldId id="331" r:id="rId9"/>
    <p:sldId id="511" r:id="rId10"/>
    <p:sldId id="516" r:id="rId11"/>
    <p:sldId id="517" r:id="rId12"/>
    <p:sldId id="519" r:id="rId13"/>
    <p:sldId id="513" r:id="rId14"/>
    <p:sldId id="320" r:id="rId15"/>
    <p:sldId id="323" r:id="rId16"/>
    <p:sldId id="518" r:id="rId17"/>
    <p:sldId id="514" r:id="rId18"/>
    <p:sldId id="515" r:id="rId19"/>
    <p:sldId id="347" r:id="rId20"/>
    <p:sldId id="521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Marr" initials="CM" lastIdx="2" clrIdx="0"/>
  <p:cmAuthor id="2" name="Anna Chalko" initials="AC" lastIdx="2" clrIdx="1"/>
  <p:cmAuthor id="3" name="Laura Cornhil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890"/>
    <a:srgbClr val="F7941E"/>
    <a:srgbClr val="F15A22"/>
    <a:srgbClr val="003366"/>
    <a:srgbClr val="00AADC"/>
    <a:srgbClr val="00B48D"/>
    <a:srgbClr val="00A4E4"/>
    <a:srgbClr val="B4B4B4"/>
    <a:srgbClr val="C0C1BF"/>
    <a:srgbClr val="E82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B43DB-D6D8-45C6-AEBF-414DEA8A6932}" v="5" dt="2021-12-02T23:57:38.987"/>
  </p1510:revLst>
</p1510:revInfo>
</file>

<file path=ppt/tableStyles.xml><?xml version="1.0" encoding="utf-8"?>
<a:tblStyleLst xmlns:a="http://schemas.openxmlformats.org/drawingml/2006/main" def="{2C13EC56-A470-4B1A-B37C-C7B7EF356A4B}">
  <a:tblStyle styleId="{2C13EC56-A470-4B1A-B37C-C7B7EF356A4B}" styleName="VMIA Table">
    <a:wholeTbl>
      <a:tcTxStyle>
        <a:fontRef idx="minor">
          <a:scrgbClr r="0" g="51" b="102"/>
        </a:fontRef>
        <a:schemeClr val="tx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3175" cmpd="sng">
              <a:solidFill>
                <a:schemeClr val="tx2"/>
              </a:solidFill>
            </a:ln>
          </a:bottom>
          <a:insideH>
            <a:ln w="3175" cmpd="sng">
              <a:solidFill>
                <a:schemeClr val="tx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Row>
      <a:tcTxStyle b="on">
        <a:fontRef idx="minor"/>
        <a:schemeClr val="tx2"/>
      </a:tcTxStyle>
      <a:tcStyle>
        <a:tcBdr>
          <a:bottom>
            <a:ln w="28575" cmpd="sng">
              <a:solidFill>
                <a:schemeClr val="accent1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8" autoAdjust="0"/>
    <p:restoredTop sz="96318" autoAdjust="0"/>
  </p:normalViewPr>
  <p:slideViewPr>
    <p:cSldViewPr snapToGrid="0" snapToObjects="1">
      <p:cViewPr varScale="1">
        <p:scale>
          <a:sx n="110" d="100"/>
          <a:sy n="110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6752" y="-1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D7D32-F702-42DF-BC41-4F682BF76142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519BDF1-C537-47CD-BC90-7AD52F78AF8E}">
      <dgm:prSet phldrT="[Text]"/>
      <dgm:spPr/>
      <dgm:t>
        <a:bodyPr/>
        <a:lstStyle/>
        <a:p>
          <a:r>
            <a:rPr lang="en-AU" dirty="0"/>
            <a:t>Shared risk</a:t>
          </a:r>
        </a:p>
      </dgm:t>
    </dgm:pt>
    <dgm:pt modelId="{8467337B-3FA3-41F6-B077-B8FFA692F5EA}" type="parTrans" cxnId="{97D3DF26-AFC8-4AE6-A904-33D926703061}">
      <dgm:prSet/>
      <dgm:spPr/>
      <dgm:t>
        <a:bodyPr/>
        <a:lstStyle/>
        <a:p>
          <a:endParaRPr lang="en-AU"/>
        </a:p>
      </dgm:t>
    </dgm:pt>
    <dgm:pt modelId="{2C0816BA-423D-4F32-80B4-654045D816BB}" type="sibTrans" cxnId="{97D3DF26-AFC8-4AE6-A904-33D926703061}">
      <dgm:prSet/>
      <dgm:spPr/>
      <dgm:t>
        <a:bodyPr/>
        <a:lstStyle/>
        <a:p>
          <a:endParaRPr lang="en-AU"/>
        </a:p>
      </dgm:t>
    </dgm:pt>
    <dgm:pt modelId="{9BCF50C4-B54E-48E3-84D3-8D125AF5D452}">
      <dgm:prSet phldrT="[Text]" custT="1"/>
      <dgm:spPr/>
      <dgm:t>
        <a:bodyPr/>
        <a:lstStyle/>
        <a:p>
          <a:r>
            <a:rPr lang="en-AU" sz="1600" baseline="0" dirty="0">
              <a:solidFill>
                <a:schemeClr val="tx2"/>
              </a:solidFill>
            </a:rPr>
            <a:t>Individuals</a:t>
          </a:r>
        </a:p>
      </dgm:t>
    </dgm:pt>
    <dgm:pt modelId="{7CF76EE1-39C6-405E-B64C-B745CD78392D}" type="parTrans" cxnId="{4F41ADDA-22FC-4AE2-8F40-2AFC49C8AEEB}">
      <dgm:prSet/>
      <dgm:spPr/>
      <dgm:t>
        <a:bodyPr/>
        <a:lstStyle/>
        <a:p>
          <a:endParaRPr lang="en-AU"/>
        </a:p>
      </dgm:t>
    </dgm:pt>
    <dgm:pt modelId="{00E64C42-56BC-4AC4-B1D5-16D0D7DF9644}" type="sibTrans" cxnId="{4F41ADDA-22FC-4AE2-8F40-2AFC49C8AEEB}">
      <dgm:prSet/>
      <dgm:spPr/>
      <dgm:t>
        <a:bodyPr/>
        <a:lstStyle/>
        <a:p>
          <a:endParaRPr lang="en-AU"/>
        </a:p>
      </dgm:t>
    </dgm:pt>
    <dgm:pt modelId="{02D54E8D-FD48-4B3A-9522-5BB53802CA3A}">
      <dgm:prSet phldrT="[Text]" custT="1"/>
      <dgm:spPr/>
      <dgm:t>
        <a:bodyPr/>
        <a:lstStyle/>
        <a:p>
          <a:r>
            <a:rPr lang="en-AU" sz="1600" baseline="0" dirty="0">
              <a:solidFill>
                <a:schemeClr val="tx2"/>
              </a:solidFill>
            </a:rPr>
            <a:t>Other government agencies</a:t>
          </a:r>
        </a:p>
      </dgm:t>
    </dgm:pt>
    <dgm:pt modelId="{66BBE441-D106-400C-97CF-86FD85C466F2}" type="parTrans" cxnId="{5DB76D27-1BFB-4F3B-B090-8C0C4D6F6329}">
      <dgm:prSet/>
      <dgm:spPr/>
      <dgm:t>
        <a:bodyPr/>
        <a:lstStyle/>
        <a:p>
          <a:endParaRPr lang="en-AU"/>
        </a:p>
      </dgm:t>
    </dgm:pt>
    <dgm:pt modelId="{B5BE7DC8-9993-45AB-9E89-98ADD5B27E26}" type="sibTrans" cxnId="{5DB76D27-1BFB-4F3B-B090-8C0C4D6F6329}">
      <dgm:prSet/>
      <dgm:spPr/>
      <dgm:t>
        <a:bodyPr/>
        <a:lstStyle/>
        <a:p>
          <a:endParaRPr lang="en-AU"/>
        </a:p>
      </dgm:t>
    </dgm:pt>
    <dgm:pt modelId="{C293BA4C-6EDA-47C4-B862-A8F504087C9D}">
      <dgm:prSet phldrT="[Text]" custT="1"/>
      <dgm:spPr/>
      <dgm:t>
        <a:bodyPr/>
        <a:lstStyle/>
        <a:p>
          <a:r>
            <a:rPr lang="en-AU" sz="1600" baseline="0" dirty="0">
              <a:solidFill>
                <a:schemeClr val="tx2"/>
              </a:solidFill>
            </a:rPr>
            <a:t>Business</a:t>
          </a:r>
        </a:p>
      </dgm:t>
    </dgm:pt>
    <dgm:pt modelId="{4E17A3D4-FEFB-49D9-8598-8E6F2126BFDB}" type="parTrans" cxnId="{1B8338F8-36F4-497A-978D-957AA64D2E98}">
      <dgm:prSet/>
      <dgm:spPr/>
      <dgm:t>
        <a:bodyPr/>
        <a:lstStyle/>
        <a:p>
          <a:endParaRPr lang="en-AU"/>
        </a:p>
      </dgm:t>
    </dgm:pt>
    <dgm:pt modelId="{ED05E55D-0230-4071-BB35-C7591A1C7353}" type="sibTrans" cxnId="{1B8338F8-36F4-497A-978D-957AA64D2E98}">
      <dgm:prSet/>
      <dgm:spPr/>
      <dgm:t>
        <a:bodyPr/>
        <a:lstStyle/>
        <a:p>
          <a:endParaRPr lang="en-AU"/>
        </a:p>
      </dgm:t>
    </dgm:pt>
    <dgm:pt modelId="{163C61CD-D88B-4A38-A4E2-29DC9C8DC77C}">
      <dgm:prSet phldrT="[Text]" custT="1"/>
      <dgm:spPr/>
      <dgm:t>
        <a:bodyPr/>
        <a:lstStyle/>
        <a:p>
          <a:r>
            <a:rPr lang="en-AU" sz="1600" baseline="0" dirty="0">
              <a:solidFill>
                <a:schemeClr val="tx2"/>
              </a:solidFill>
            </a:rPr>
            <a:t>Community groups</a:t>
          </a:r>
        </a:p>
      </dgm:t>
    </dgm:pt>
    <dgm:pt modelId="{DEF74EC5-366E-415D-B8C2-E694DBC10469}" type="parTrans" cxnId="{A869DF75-521E-4F9F-95EB-E881B8A4BC1D}">
      <dgm:prSet/>
      <dgm:spPr/>
      <dgm:t>
        <a:bodyPr/>
        <a:lstStyle/>
        <a:p>
          <a:endParaRPr lang="en-AU"/>
        </a:p>
      </dgm:t>
    </dgm:pt>
    <dgm:pt modelId="{73FC9174-B1B0-43E5-993A-30E5DB4B5B2F}" type="sibTrans" cxnId="{A869DF75-521E-4F9F-95EB-E881B8A4BC1D}">
      <dgm:prSet/>
      <dgm:spPr/>
      <dgm:t>
        <a:bodyPr/>
        <a:lstStyle/>
        <a:p>
          <a:endParaRPr lang="en-AU"/>
        </a:p>
      </dgm:t>
    </dgm:pt>
    <dgm:pt modelId="{AB056C77-5CF2-4BF3-AF51-2153DAA9B863}" type="pres">
      <dgm:prSet presAssocID="{5A3D7D32-F702-42DF-BC41-4F682BF7614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1CCA3ADF-391B-4EA5-82CD-509960323D9D}" type="pres">
      <dgm:prSet presAssocID="{8519BDF1-C537-47CD-BC90-7AD52F78AF8E}" presName="Parent" presStyleLbl="node1" presStyleIdx="0" presStyleCnt="2">
        <dgm:presLayoutVars>
          <dgm:chMax val="4"/>
          <dgm:chPref val="3"/>
        </dgm:presLayoutVars>
      </dgm:prSet>
      <dgm:spPr/>
    </dgm:pt>
    <dgm:pt modelId="{314A3CDE-E24E-4743-97AA-2FE6D0BC4EFC}" type="pres">
      <dgm:prSet presAssocID="{9BCF50C4-B54E-48E3-84D3-8D125AF5D452}" presName="Accent" presStyleLbl="node1" presStyleIdx="1" presStyleCnt="2"/>
      <dgm:spPr/>
    </dgm:pt>
    <dgm:pt modelId="{9BFF15BA-A826-439F-ABE5-C33F3F0193BB}" type="pres">
      <dgm:prSet presAssocID="{9BCF50C4-B54E-48E3-84D3-8D125AF5D452}" presName="Image1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2D4073-8B75-4ED7-B059-BBAECA8BEA10}" type="pres">
      <dgm:prSet presAssocID="{9BCF50C4-B54E-48E3-84D3-8D125AF5D452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F56B6DB-99FB-4837-B6F3-F425B226E3FD}" type="pres">
      <dgm:prSet presAssocID="{163C61CD-D88B-4A38-A4E2-29DC9C8DC77C}" presName="Image2" presStyleCnt="0"/>
      <dgm:spPr/>
    </dgm:pt>
    <dgm:pt modelId="{F23BDA85-128F-44BA-962F-FCF15CBB59E7}" type="pres">
      <dgm:prSet presAssocID="{163C61CD-D88B-4A38-A4E2-29DC9C8DC77C}" presName="Image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D724772-1290-4B0C-B81A-FEAEA6EAE2E1}" type="pres">
      <dgm:prSet presAssocID="{163C61CD-D88B-4A38-A4E2-29DC9C8DC77C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B206B5D-A943-4B2E-93C0-88D8F2B52146}" type="pres">
      <dgm:prSet presAssocID="{02D54E8D-FD48-4B3A-9522-5BB53802CA3A}" presName="Image3" presStyleCnt="0"/>
      <dgm:spPr/>
    </dgm:pt>
    <dgm:pt modelId="{0AA20539-F312-40F3-B9C6-C80524979EC0}" type="pres">
      <dgm:prSet presAssocID="{02D54E8D-FD48-4B3A-9522-5BB53802CA3A}" presName="Imag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937F7E-C1A0-4D58-ACDA-0E7CECE9C6B1}" type="pres">
      <dgm:prSet presAssocID="{02D54E8D-FD48-4B3A-9522-5BB53802CA3A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CE53082-13AC-4CCD-B762-1874C4D8336C}" type="pres">
      <dgm:prSet presAssocID="{C293BA4C-6EDA-47C4-B862-A8F504087C9D}" presName="Image4" presStyleCnt="0"/>
      <dgm:spPr/>
    </dgm:pt>
    <dgm:pt modelId="{6E5184DC-5966-40AE-8978-55F5A0E26851}" type="pres">
      <dgm:prSet presAssocID="{C293BA4C-6EDA-47C4-B862-A8F504087C9D}" presName="Imag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4A74C36-648C-4DF0-AD53-103DC69B1628}" type="pres">
      <dgm:prSet presAssocID="{C293BA4C-6EDA-47C4-B862-A8F504087C9D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7F88621-1E64-47E5-A023-9CB643FF3BBF}" type="presOf" srcId="{5A3D7D32-F702-42DF-BC41-4F682BF76142}" destId="{AB056C77-5CF2-4BF3-AF51-2153DAA9B863}" srcOrd="0" destOrd="0" presId="urn:microsoft.com/office/officeart/2011/layout/RadialPictureList"/>
    <dgm:cxn modelId="{97D3DF26-AFC8-4AE6-A904-33D926703061}" srcId="{5A3D7D32-F702-42DF-BC41-4F682BF76142}" destId="{8519BDF1-C537-47CD-BC90-7AD52F78AF8E}" srcOrd="0" destOrd="0" parTransId="{8467337B-3FA3-41F6-B077-B8FFA692F5EA}" sibTransId="{2C0816BA-423D-4F32-80B4-654045D816BB}"/>
    <dgm:cxn modelId="{5DB76D27-1BFB-4F3B-B090-8C0C4D6F6329}" srcId="{8519BDF1-C537-47CD-BC90-7AD52F78AF8E}" destId="{02D54E8D-FD48-4B3A-9522-5BB53802CA3A}" srcOrd="2" destOrd="0" parTransId="{66BBE441-D106-400C-97CF-86FD85C466F2}" sibTransId="{B5BE7DC8-9993-45AB-9E89-98ADD5B27E26}"/>
    <dgm:cxn modelId="{D4882E50-F232-436C-B19D-20EEAA6EC6DD}" type="presOf" srcId="{9BCF50C4-B54E-48E3-84D3-8D125AF5D452}" destId="{1A2D4073-8B75-4ED7-B059-BBAECA8BEA10}" srcOrd="0" destOrd="0" presId="urn:microsoft.com/office/officeart/2011/layout/RadialPictureList"/>
    <dgm:cxn modelId="{A869DF75-521E-4F9F-95EB-E881B8A4BC1D}" srcId="{8519BDF1-C537-47CD-BC90-7AD52F78AF8E}" destId="{163C61CD-D88B-4A38-A4E2-29DC9C8DC77C}" srcOrd="1" destOrd="0" parTransId="{DEF74EC5-366E-415D-B8C2-E694DBC10469}" sibTransId="{73FC9174-B1B0-43E5-993A-30E5DB4B5B2F}"/>
    <dgm:cxn modelId="{1F996687-5106-460C-B39F-463C0DF2CAE0}" type="presOf" srcId="{8519BDF1-C537-47CD-BC90-7AD52F78AF8E}" destId="{1CCA3ADF-391B-4EA5-82CD-509960323D9D}" srcOrd="0" destOrd="0" presId="urn:microsoft.com/office/officeart/2011/layout/RadialPictureList"/>
    <dgm:cxn modelId="{762A5D9B-0B2F-4731-BF48-D417370CF9E9}" type="presOf" srcId="{C293BA4C-6EDA-47C4-B862-A8F504087C9D}" destId="{A4A74C36-648C-4DF0-AD53-103DC69B1628}" srcOrd="0" destOrd="0" presId="urn:microsoft.com/office/officeart/2011/layout/RadialPictureList"/>
    <dgm:cxn modelId="{4B9CCAC3-7C91-451A-9BAD-2820DE80D96B}" type="presOf" srcId="{02D54E8D-FD48-4B3A-9522-5BB53802CA3A}" destId="{41937F7E-C1A0-4D58-ACDA-0E7CECE9C6B1}" srcOrd="0" destOrd="0" presId="urn:microsoft.com/office/officeart/2011/layout/RadialPictureList"/>
    <dgm:cxn modelId="{1B8338F8-36F4-497A-978D-957AA64D2E98}" srcId="{8519BDF1-C537-47CD-BC90-7AD52F78AF8E}" destId="{C293BA4C-6EDA-47C4-B862-A8F504087C9D}" srcOrd="3" destOrd="0" parTransId="{4E17A3D4-FEFB-49D9-8598-8E6F2126BFDB}" sibTransId="{ED05E55D-0230-4071-BB35-C7591A1C7353}"/>
    <dgm:cxn modelId="{4F41ADDA-22FC-4AE2-8F40-2AFC49C8AEEB}" srcId="{8519BDF1-C537-47CD-BC90-7AD52F78AF8E}" destId="{9BCF50C4-B54E-48E3-84D3-8D125AF5D452}" srcOrd="0" destOrd="0" parTransId="{7CF76EE1-39C6-405E-B64C-B745CD78392D}" sibTransId="{00E64C42-56BC-4AC4-B1D5-16D0D7DF9644}"/>
    <dgm:cxn modelId="{58D290FE-194A-490A-A65A-B3D184FA52A9}" type="presOf" srcId="{163C61CD-D88B-4A38-A4E2-29DC9C8DC77C}" destId="{ED724772-1290-4B0C-B81A-FEAEA6EAE2E1}" srcOrd="0" destOrd="0" presId="urn:microsoft.com/office/officeart/2011/layout/RadialPictureList"/>
    <dgm:cxn modelId="{7A9E99B5-01D6-4A5A-AFD8-2E6C0BD8A7A8}" type="presParOf" srcId="{AB056C77-5CF2-4BF3-AF51-2153DAA9B863}" destId="{1CCA3ADF-391B-4EA5-82CD-509960323D9D}" srcOrd="0" destOrd="0" presId="urn:microsoft.com/office/officeart/2011/layout/RadialPictureList"/>
    <dgm:cxn modelId="{3D305C61-8CA0-445A-9C73-276298B8B592}" type="presParOf" srcId="{AB056C77-5CF2-4BF3-AF51-2153DAA9B863}" destId="{314A3CDE-E24E-4743-97AA-2FE6D0BC4EFC}" srcOrd="1" destOrd="0" presId="urn:microsoft.com/office/officeart/2011/layout/RadialPictureList"/>
    <dgm:cxn modelId="{364FA7B6-3634-41A7-9CF1-C8D20719532B}" type="presParOf" srcId="{AB056C77-5CF2-4BF3-AF51-2153DAA9B863}" destId="{9BFF15BA-A826-439F-ABE5-C33F3F0193BB}" srcOrd="2" destOrd="0" presId="urn:microsoft.com/office/officeart/2011/layout/RadialPictureList"/>
    <dgm:cxn modelId="{4760A437-BD6B-48A9-87FD-CE0E98C25B99}" type="presParOf" srcId="{AB056C77-5CF2-4BF3-AF51-2153DAA9B863}" destId="{1A2D4073-8B75-4ED7-B059-BBAECA8BEA10}" srcOrd="3" destOrd="0" presId="urn:microsoft.com/office/officeart/2011/layout/RadialPictureList"/>
    <dgm:cxn modelId="{12633F42-810F-483B-94E5-FCF3E11E55A1}" type="presParOf" srcId="{AB056C77-5CF2-4BF3-AF51-2153DAA9B863}" destId="{6F56B6DB-99FB-4837-B6F3-F425B226E3FD}" srcOrd="4" destOrd="0" presId="urn:microsoft.com/office/officeart/2011/layout/RadialPictureList"/>
    <dgm:cxn modelId="{CB9C3BA8-3CF2-4A01-9272-BE5C76702955}" type="presParOf" srcId="{6F56B6DB-99FB-4837-B6F3-F425B226E3FD}" destId="{F23BDA85-128F-44BA-962F-FCF15CBB59E7}" srcOrd="0" destOrd="0" presId="urn:microsoft.com/office/officeart/2011/layout/RadialPictureList"/>
    <dgm:cxn modelId="{32D473C7-CA20-44CF-A7BF-45ED9A59B1FB}" type="presParOf" srcId="{AB056C77-5CF2-4BF3-AF51-2153DAA9B863}" destId="{ED724772-1290-4B0C-B81A-FEAEA6EAE2E1}" srcOrd="5" destOrd="0" presId="urn:microsoft.com/office/officeart/2011/layout/RadialPictureList"/>
    <dgm:cxn modelId="{6A7CEF29-5A27-40E0-A213-D17FA7729881}" type="presParOf" srcId="{AB056C77-5CF2-4BF3-AF51-2153DAA9B863}" destId="{AB206B5D-A943-4B2E-93C0-88D8F2B52146}" srcOrd="6" destOrd="0" presId="urn:microsoft.com/office/officeart/2011/layout/RadialPictureList"/>
    <dgm:cxn modelId="{E53C2514-2DE1-4BD1-9A0F-E522A4CBE0E6}" type="presParOf" srcId="{AB206B5D-A943-4B2E-93C0-88D8F2B52146}" destId="{0AA20539-F312-40F3-B9C6-C80524979EC0}" srcOrd="0" destOrd="0" presId="urn:microsoft.com/office/officeart/2011/layout/RadialPictureList"/>
    <dgm:cxn modelId="{01575170-35F5-4A14-B624-1D88B223467A}" type="presParOf" srcId="{AB056C77-5CF2-4BF3-AF51-2153DAA9B863}" destId="{41937F7E-C1A0-4D58-ACDA-0E7CECE9C6B1}" srcOrd="7" destOrd="0" presId="urn:microsoft.com/office/officeart/2011/layout/RadialPictureList"/>
    <dgm:cxn modelId="{E778DBEF-D1E7-4DF6-B9C8-DC47DAB4E1E8}" type="presParOf" srcId="{AB056C77-5CF2-4BF3-AF51-2153DAA9B863}" destId="{BCE53082-13AC-4CCD-B762-1874C4D8336C}" srcOrd="8" destOrd="0" presId="urn:microsoft.com/office/officeart/2011/layout/RadialPictureList"/>
    <dgm:cxn modelId="{E6EA1A5E-33DD-4EC4-97FB-0F897DF894D1}" type="presParOf" srcId="{BCE53082-13AC-4CCD-B762-1874C4D8336C}" destId="{6E5184DC-5966-40AE-8978-55F5A0E26851}" srcOrd="0" destOrd="0" presId="urn:microsoft.com/office/officeart/2011/layout/RadialPictureList"/>
    <dgm:cxn modelId="{F235F422-CFEE-42DA-BFEC-5E303C17E00D}" type="presParOf" srcId="{AB056C77-5CF2-4BF3-AF51-2153DAA9B863}" destId="{A4A74C36-648C-4DF0-AD53-103DC69B1628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A3ADF-391B-4EA5-82CD-509960323D9D}">
      <dsp:nvSpPr>
        <dsp:cNvPr id="0" name=""/>
        <dsp:cNvSpPr/>
      </dsp:nvSpPr>
      <dsp:spPr>
        <a:xfrm>
          <a:off x="922465" y="1501625"/>
          <a:ext cx="1789246" cy="1789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Shared risk</a:t>
          </a:r>
        </a:p>
      </dsp:txBody>
      <dsp:txXfrm>
        <a:off x="1184494" y="1763631"/>
        <a:ext cx="1265188" cy="1265074"/>
      </dsp:txXfrm>
    </dsp:sp>
    <dsp:sp modelId="{314A3CDE-E24E-4743-97AA-2FE6D0BC4EFC}">
      <dsp:nvSpPr>
        <dsp:cNvPr id="0" name=""/>
        <dsp:cNvSpPr/>
      </dsp:nvSpPr>
      <dsp:spPr>
        <a:xfrm>
          <a:off x="0" y="506734"/>
          <a:ext cx="3606334" cy="3759247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F15BA-A826-439F-ABE5-C33F3F0193BB}">
      <dsp:nvSpPr>
        <dsp:cNvPr id="0" name=""/>
        <dsp:cNvSpPr/>
      </dsp:nvSpPr>
      <dsp:spPr>
        <a:xfrm>
          <a:off x="2232617" y="359176"/>
          <a:ext cx="958712" cy="958511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D4073-8B75-4ED7-B059-BBAECA8BEA10}">
      <dsp:nvSpPr>
        <dsp:cNvPr id="0" name=""/>
        <dsp:cNvSpPr/>
      </dsp:nvSpPr>
      <dsp:spPr>
        <a:xfrm>
          <a:off x="3264349" y="371439"/>
          <a:ext cx="1283361" cy="92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600" kern="1200" baseline="0" dirty="0">
              <a:solidFill>
                <a:schemeClr val="tx2"/>
              </a:solidFill>
            </a:rPr>
            <a:t>Individuals</a:t>
          </a:r>
        </a:p>
      </dsp:txBody>
      <dsp:txXfrm>
        <a:off x="3264349" y="371439"/>
        <a:ext cx="1283361" cy="927855"/>
      </dsp:txXfrm>
    </dsp:sp>
    <dsp:sp modelId="{F23BDA85-128F-44BA-962F-FCF15CBB59E7}">
      <dsp:nvSpPr>
        <dsp:cNvPr id="0" name=""/>
        <dsp:cNvSpPr/>
      </dsp:nvSpPr>
      <dsp:spPr>
        <a:xfrm>
          <a:off x="2940751" y="1251880"/>
          <a:ext cx="958712" cy="958511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24772-1290-4B0C-B81A-FEAEA6EAE2E1}">
      <dsp:nvSpPr>
        <dsp:cNvPr id="0" name=""/>
        <dsp:cNvSpPr/>
      </dsp:nvSpPr>
      <dsp:spPr>
        <a:xfrm>
          <a:off x="3969856" y="1268639"/>
          <a:ext cx="1283361" cy="92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600" kern="1200" baseline="0" dirty="0">
              <a:solidFill>
                <a:schemeClr val="tx2"/>
              </a:solidFill>
            </a:rPr>
            <a:t>Community groups</a:t>
          </a:r>
        </a:p>
      </dsp:txBody>
      <dsp:txXfrm>
        <a:off x="3969856" y="1268639"/>
        <a:ext cx="1283361" cy="927855"/>
      </dsp:txXfrm>
    </dsp:sp>
    <dsp:sp modelId="{0AA20539-F312-40F3-B9C6-C80524979EC0}">
      <dsp:nvSpPr>
        <dsp:cNvPr id="0" name=""/>
        <dsp:cNvSpPr/>
      </dsp:nvSpPr>
      <dsp:spPr>
        <a:xfrm>
          <a:off x="2937074" y="2564367"/>
          <a:ext cx="958712" cy="958511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37F7E-C1A0-4D58-ACDA-0E7CECE9C6B1}">
      <dsp:nvSpPr>
        <dsp:cNvPr id="0" name=""/>
        <dsp:cNvSpPr/>
      </dsp:nvSpPr>
      <dsp:spPr>
        <a:xfrm>
          <a:off x="3969856" y="2579900"/>
          <a:ext cx="1283361" cy="92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600" kern="1200" baseline="0" dirty="0">
              <a:solidFill>
                <a:schemeClr val="tx2"/>
              </a:solidFill>
            </a:rPr>
            <a:t>Other government agencies</a:t>
          </a:r>
        </a:p>
      </dsp:txBody>
      <dsp:txXfrm>
        <a:off x="3969856" y="2579900"/>
        <a:ext cx="1283361" cy="927855"/>
      </dsp:txXfrm>
    </dsp:sp>
    <dsp:sp modelId="{6E5184DC-5966-40AE-8978-55F5A0E26851}">
      <dsp:nvSpPr>
        <dsp:cNvPr id="0" name=""/>
        <dsp:cNvSpPr/>
      </dsp:nvSpPr>
      <dsp:spPr>
        <a:xfrm>
          <a:off x="2232617" y="3488136"/>
          <a:ext cx="958712" cy="958511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74C36-648C-4DF0-AD53-103DC69B1628}">
      <dsp:nvSpPr>
        <dsp:cNvPr id="0" name=""/>
        <dsp:cNvSpPr/>
      </dsp:nvSpPr>
      <dsp:spPr>
        <a:xfrm>
          <a:off x="3264349" y="3507755"/>
          <a:ext cx="1283361" cy="927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1600" kern="1200" baseline="0" dirty="0">
              <a:solidFill>
                <a:schemeClr val="tx2"/>
              </a:solidFill>
            </a:rPr>
            <a:t>Business</a:t>
          </a:r>
        </a:p>
      </dsp:txBody>
      <dsp:txXfrm>
        <a:off x="3264349" y="3507755"/>
        <a:ext cx="1283361" cy="927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11F3C3-0AC6-F24C-8648-59F858C9E113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635F0-8CDD-7E43-8477-382B7699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8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0E195D-C5E9-2843-824D-1FCA7AA69230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567FF5-D6C3-024F-90B4-988BA6EB5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12" name="Shape 5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r>
              <a:rPr dirty="0"/>
              <a:t>I found that collaboration was actually comprised of three interrelated but independent processes.</a:t>
            </a:r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r>
              <a:rPr dirty="0"/>
              <a:t>[READ] “Adding, editing, deleting...” (from active individual perspective)</a:t>
            </a:r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r>
              <a:rPr dirty="0"/>
              <a:t>[Examples for each: coauthoring; recycling; google]</a:t>
            </a:r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r>
              <a:rPr dirty="0"/>
              <a:t>Each of these builds upon one another, to enable and comprise the complexity that is collaboration.</a:t>
            </a:r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r>
              <a:rPr dirty="0"/>
              <a:t>So in essence...</a:t>
            </a:r>
          </a:p>
        </p:txBody>
      </p:sp>
    </p:spTree>
    <p:extLst>
      <p:ext uri="{BB962C8B-B14F-4D97-AF65-F5344CB8AC3E}">
        <p14:creationId xmlns:p14="http://schemas.microsoft.com/office/powerpoint/2010/main" val="165813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12" name="Shape 5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910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12" name="Shape 5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244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12" name="Shape 5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482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12" name="Shape 5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220924">
              <a:lnSpc>
                <a:spcPct val="95000"/>
              </a:lnSpc>
              <a:buClr>
                <a:srgbClr val="000000"/>
              </a:buClr>
              <a:buFont typeface="Arial"/>
              <a:defRPr sz="3200">
                <a:latin typeface="Myriad Apple Medium"/>
                <a:ea typeface="Myriad Apple Medium"/>
                <a:cs typeface="Myriad Apple Medium"/>
                <a:sym typeface="Myriad Appl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38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67FF5-D6C3-024F-90B4-988BA6EB58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858000"/>
          </a:xfrm>
          <a:solidFill>
            <a:schemeClr val="bg2">
              <a:lumMod val="90000"/>
            </a:schemeClr>
          </a:solidFill>
        </p:spPr>
        <p:txBody>
          <a:bodyPr lIns="360000" tIns="54000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IMPORTANT: Once your image has been inserted, right-click on the image and select SEND TO BACK. This will ensure the Victoria State Logo appears at the bottom right.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4000" y="2030399"/>
            <a:ext cx="3438000" cy="1447200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1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000" y="3632400"/>
            <a:ext cx="3438000" cy="6552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0" y="6163200"/>
            <a:ext cx="1440000" cy="216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webaddress</a:t>
            </a:r>
            <a:r>
              <a:rPr lang="en-US" dirty="0"/>
              <a:t> </a:t>
            </a:r>
          </a:p>
        </p:txBody>
      </p:sp>
      <p:pic>
        <p:nvPicPr>
          <p:cNvPr id="14" name="Picture 13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55526"/>
            <a:ext cx="1008112" cy="33603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635600" y="5803200"/>
            <a:ext cx="964800" cy="54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8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460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28000" y="1908000"/>
            <a:ext cx="3348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9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Out Box Left,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468000" y="1908000"/>
            <a:ext cx="2674800" cy="2088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504000" rIns="180000" bIns="180000" rtlCol="0">
            <a:noAutofit/>
          </a:bodyPr>
          <a:lstStyle/>
          <a:p>
            <a:pPr>
              <a:spcAft>
                <a:spcPts val="600"/>
              </a:spcAft>
            </a:pPr>
            <a:endParaRPr lang="en-AU" sz="13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000" y="3996000"/>
            <a:ext cx="2674504" cy="50190"/>
          </a:xfrm>
          <a:prstGeom prst="rect">
            <a:avLst/>
          </a:prstGeom>
          <a:solidFill>
            <a:srgbClr val="00A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B48D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600000" y="1908000"/>
            <a:ext cx="5076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84000"/>
            <a:ext cx="2268000" cy="1440000"/>
          </a:xfrm>
        </p:spPr>
        <p:txBody>
          <a:bodyPr/>
          <a:lstStyle>
            <a:lvl1pPr>
              <a:spcAft>
                <a:spcPts val="300"/>
              </a:spcAft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</a:p>
        </p:txBody>
      </p:sp>
      <p:pic>
        <p:nvPicPr>
          <p:cNvPr id="25" name="Picture 24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23520" cy="223520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6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5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VMIA-Logo-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7" y="607912"/>
            <a:ext cx="998472" cy="3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defTabSz="410751">
              <a:defRPr sz="5625">
                <a:solidFill>
                  <a:srgbClr val="5E5F62"/>
                </a:solidFill>
                <a:uFillTx/>
                <a:latin typeface="+mn-lt"/>
                <a:ea typeface="+mn-ea"/>
                <a:cs typeface="+mn-cs"/>
                <a:sym typeface="Museo Sans Rounded 100"/>
              </a:defRPr>
            </a:lvl1pPr>
          </a:lstStyle>
          <a:p>
            <a:r>
              <a:t>Title Text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10751">
              <a:spcBef>
                <a:spcPts val="0"/>
              </a:spcBef>
              <a:buSzTx/>
              <a:buNone/>
              <a:defRPr sz="2250">
                <a:solidFill>
                  <a:srgbClr val="5E5F62"/>
                </a:solidFill>
                <a:uFillTx/>
                <a:latin typeface="Museo Sans Rounded 300"/>
                <a:ea typeface="Museo Sans Rounded 300"/>
                <a:cs typeface="Museo Sans Rounded 300"/>
                <a:sym typeface="Museo Sans Rounded 300"/>
              </a:defRPr>
            </a:lvl1pPr>
            <a:lvl2pPr marL="0" marR="0" indent="160729" algn="ctr" defTabSz="410751">
              <a:spcBef>
                <a:spcPts val="0"/>
              </a:spcBef>
              <a:buSzTx/>
              <a:buNone/>
              <a:defRPr sz="2250">
                <a:solidFill>
                  <a:srgbClr val="5E5F62"/>
                </a:solidFill>
                <a:uFillTx/>
                <a:latin typeface="Museo Sans Rounded 300"/>
                <a:ea typeface="Museo Sans Rounded 300"/>
                <a:cs typeface="Museo Sans Rounded 300"/>
                <a:sym typeface="Museo Sans Rounded 300"/>
              </a:defRPr>
            </a:lvl2pPr>
            <a:lvl3pPr marL="0" marR="0" indent="321457" algn="ctr" defTabSz="410751">
              <a:spcBef>
                <a:spcPts val="0"/>
              </a:spcBef>
              <a:buSzTx/>
              <a:buNone/>
              <a:defRPr sz="2250">
                <a:solidFill>
                  <a:srgbClr val="5E5F62"/>
                </a:solidFill>
                <a:uFillTx/>
                <a:latin typeface="Museo Sans Rounded 300"/>
                <a:ea typeface="Museo Sans Rounded 300"/>
                <a:cs typeface="Museo Sans Rounded 300"/>
                <a:sym typeface="Museo Sans Rounded 300"/>
              </a:defRPr>
            </a:lvl3pPr>
            <a:lvl4pPr marL="0" marR="0" indent="482186" algn="ctr" defTabSz="410751">
              <a:spcBef>
                <a:spcPts val="0"/>
              </a:spcBef>
              <a:buSzTx/>
              <a:buNone/>
              <a:defRPr sz="2250">
                <a:solidFill>
                  <a:srgbClr val="5E5F62"/>
                </a:solidFill>
                <a:uFillTx/>
                <a:latin typeface="Museo Sans Rounded 300"/>
                <a:ea typeface="Museo Sans Rounded 300"/>
                <a:cs typeface="Museo Sans Rounded 300"/>
                <a:sym typeface="Museo Sans Rounded 300"/>
              </a:defRPr>
            </a:lvl4pPr>
            <a:lvl5pPr marL="0" marR="0" indent="642915" algn="ctr" defTabSz="410751">
              <a:spcBef>
                <a:spcPts val="0"/>
              </a:spcBef>
              <a:buSzTx/>
              <a:buNone/>
              <a:defRPr sz="2250">
                <a:solidFill>
                  <a:srgbClr val="5E5F62"/>
                </a:solidFill>
                <a:uFillTx/>
                <a:latin typeface="Museo Sans Rounded 300"/>
                <a:ea typeface="Museo Sans Rounded 300"/>
                <a:cs typeface="Museo Sans Rounded 300"/>
                <a:sym typeface="Museo Sans Rounded 30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/>
          <a:lstStyle>
            <a:lvl1pPr defTabSz="410751">
              <a:defRPr sz="1266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1689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569992" y="-601864"/>
            <a:ext cx="2840875" cy="4835975"/>
            <a:chOff x="569992" y="-881264"/>
            <a:chExt cx="2840875" cy="4835975"/>
          </a:xfrm>
        </p:grpSpPr>
        <p:sp>
          <p:nvSpPr>
            <p:cNvPr id="21" name="Rectangle 20"/>
            <p:cNvSpPr/>
            <p:nvPr userDrawn="1"/>
          </p:nvSpPr>
          <p:spPr>
            <a:xfrm>
              <a:off x="588105" y="-881264"/>
              <a:ext cx="2806226" cy="4835975"/>
            </a:xfrm>
            <a:custGeom>
              <a:avLst/>
              <a:gdLst/>
              <a:ahLst/>
              <a:cxnLst/>
              <a:rect l="l" t="t" r="r" b="b"/>
              <a:pathLst>
                <a:path w="2806226" h="4835975">
                  <a:moveTo>
                    <a:pt x="0" y="0"/>
                  </a:moveTo>
                  <a:lnTo>
                    <a:pt x="2806226" y="0"/>
                  </a:lnTo>
                  <a:lnTo>
                    <a:pt x="2806226" y="4441586"/>
                  </a:lnTo>
                  <a:lnTo>
                    <a:pt x="0" y="48359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21120000">
              <a:off x="569992" y="3695682"/>
              <a:ext cx="2840875" cy="61643"/>
            </a:xfrm>
            <a:custGeom>
              <a:avLst/>
              <a:gdLst/>
              <a:ahLst/>
              <a:cxnLst/>
              <a:rect l="l" t="t" r="r" b="b"/>
              <a:pathLst>
                <a:path w="2840875" h="61643">
                  <a:moveTo>
                    <a:pt x="2840875" y="11337"/>
                  </a:moveTo>
                  <a:lnTo>
                    <a:pt x="2833805" y="61643"/>
                  </a:lnTo>
                  <a:lnTo>
                    <a:pt x="0" y="61643"/>
                  </a:lnTo>
                  <a:lnTo>
                    <a:pt x="8664" y="0"/>
                  </a:lnTo>
                  <a:lnTo>
                    <a:pt x="8664" y="0"/>
                  </a:lnTo>
                  <a:lnTo>
                    <a:pt x="7071" y="11337"/>
                  </a:lnTo>
                  <a:close/>
                </a:path>
              </a:pathLst>
            </a:custGeom>
            <a:solidFill>
              <a:srgbClr val="00A4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941" y="6020432"/>
            <a:ext cx="828322" cy="4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3007" y="1116000"/>
            <a:ext cx="2126526" cy="1421719"/>
          </a:xfrm>
        </p:spPr>
        <p:txBody>
          <a:bodyPr lIns="36000" tIns="36000" rIns="36000" bIns="36000" anchor="b" anchorCtr="0"/>
          <a:lstStyle>
            <a:lvl1pPr marL="0" indent="0">
              <a:lnSpc>
                <a:spcPts val="2800"/>
              </a:lnSpc>
              <a:tabLst/>
              <a:defRPr sz="2400" b="0" i="0" baseline="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3007" y="2664000"/>
            <a:ext cx="2126526" cy="54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buClrTx/>
              <a:buSzTx/>
              <a:buFontTx/>
              <a:buNone/>
              <a:tabLst/>
              <a:defRPr sz="12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5" name="Picture 4" descr="VMIA-Logo-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07" y="347430"/>
            <a:ext cx="998472" cy="332824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913006" y="3428539"/>
            <a:ext cx="2127600" cy="360000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0400" y="3276000"/>
            <a:ext cx="160143" cy="0"/>
          </a:xfrm>
          <a:prstGeom prst="line">
            <a:avLst/>
          </a:prstGeom>
          <a:ln w="12700">
            <a:solidFill>
              <a:srgbClr val="00A4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9439" y="3550995"/>
            <a:ext cx="3330900" cy="287869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27860" y="4161325"/>
            <a:ext cx="2692768" cy="1932901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3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0" y="3797300"/>
            <a:ext cx="22352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0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100000">
                <a:srgbClr val="00AADC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_White_PTT_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657" y="604699"/>
            <a:ext cx="1008112" cy="3360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0000" y="2448000"/>
            <a:ext cx="8064000" cy="36720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spcAft>
                <a:spcPts val="300"/>
              </a:spcAft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3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982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360000" tIns="540000" rIns="54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the icon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6683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Insert text here. Click the Increase List Level button for a Heading, twice for a subheading, three times for bullet. Use the Decrease List Level to move backwards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5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8000" y="1908000"/>
            <a:ext cx="8208000" cy="15480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3780000"/>
            <a:ext cx="8207375" cy="68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Insert quote text here.</a:t>
            </a:r>
            <a:endParaRPr lang="en-AU" dirty="0"/>
          </a:p>
        </p:txBody>
      </p:sp>
      <p:pic>
        <p:nvPicPr>
          <p:cNvPr id="8" name="Picture 7" descr="Arrow_Blue_PTT_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528000"/>
            <a:ext cx="223520" cy="223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000" y="4464000"/>
            <a:ext cx="8208000" cy="172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Use the Increase List Level button for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42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8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716000" y="1908000"/>
            <a:ext cx="3960000" cy="432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5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68000" y="1908000"/>
            <a:ext cx="3888000" cy="4320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 rtlCol="0">
            <a:noAutofit/>
          </a:bodyPr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356000" y="1908000"/>
            <a:ext cx="4320000" cy="4320000"/>
          </a:xfrm>
        </p:spPr>
        <p:txBody>
          <a:bodyPr lIns="108000" tIns="108000" rIns="108000" bIns="108000" anchor="t" anchorCtr="0"/>
          <a:lstStyle>
            <a:lvl1pPr algn="ctr">
              <a:defRPr/>
            </a:lvl1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2412000"/>
            <a:ext cx="3204000" cy="3636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160000"/>
            <a:ext cx="219475" cy="21947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7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Left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960000" y="1908000"/>
            <a:ext cx="4680000" cy="3600000"/>
          </a:xfrm>
          <a:solidFill>
            <a:schemeClr val="bg2"/>
          </a:solidFill>
        </p:spPr>
        <p:txBody>
          <a:bodyPr lIns="0" tIns="0" rIns="0" bIns="0" anchor="ctr" anchorCtr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1908000"/>
            <a:ext cx="2844000" cy="3600000"/>
          </a:xfrm>
        </p:spPr>
        <p:txBody>
          <a:bodyPr/>
          <a:lstStyle/>
          <a:p>
            <a:pPr lvl="0"/>
            <a:r>
              <a:rPr lang="en-AU" dirty="0"/>
              <a:t>Insert text here. Click the Increase List Level button for a Heading, twice for a subheading, three times for bullet. Use the Decrease List Level to move backwards through styles.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123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9143999" cy="1606549"/>
          </a:xfrm>
          <a:prstGeom prst="rect">
            <a:avLst/>
          </a:prstGeom>
          <a:gradFill flip="none" rotWithShape="1">
            <a:gsLst>
              <a:gs pos="100000">
                <a:srgbClr val="00AADC"/>
              </a:gs>
              <a:gs pos="0">
                <a:srgbClr val="00336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003366"/>
                  </a:gs>
                  <a:gs pos="100000">
                    <a:srgbClr val="00AADC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000" y="270000"/>
            <a:ext cx="6840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68000" y="6480000"/>
            <a:ext cx="144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000" y="6480000"/>
            <a:ext cx="720000" cy="216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aseline="0">
                <a:solidFill>
                  <a:srgbClr val="B4B4B4"/>
                </a:solidFill>
                <a:latin typeface="+mn-lt"/>
                <a:cs typeface="Arial"/>
              </a:defRPr>
            </a:lvl1pPr>
          </a:lstStyle>
          <a:p>
            <a:fld id="{9133FEE7-2603-AF47-B3CD-D16940FFF1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432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59" y="604699"/>
            <a:ext cx="997708" cy="336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5" r:id="rId3"/>
    <p:sldLayoutId id="2147483706" r:id="rId4"/>
    <p:sldLayoutId id="2147483694" r:id="rId5"/>
    <p:sldLayoutId id="2147483707" r:id="rId6"/>
    <p:sldLayoutId id="2147483695" r:id="rId7"/>
    <p:sldLayoutId id="2147483710" r:id="rId8"/>
    <p:sldLayoutId id="2147483711" r:id="rId9"/>
    <p:sldLayoutId id="2147483709" r:id="rId10"/>
    <p:sldLayoutId id="2147483696" r:id="rId11"/>
    <p:sldLayoutId id="2147483708" r:id="rId12"/>
    <p:sldLayoutId id="2147483689" r:id="rId13"/>
    <p:sldLayoutId id="2147483712" r:id="rId14"/>
    <p:sldLayoutId id="2147483713" r:id="rId15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 baseline="0">
          <a:solidFill>
            <a:schemeClr val="bg1"/>
          </a:solidFill>
          <a:latin typeface="+mj-lt"/>
          <a:ea typeface="ＭＳ Ｐゴシック" charset="0"/>
          <a:cs typeface="Arial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algn="l" defTabSz="457200" rtl="0" eaLnBrk="1" fontAlgn="base" hangingPunct="1">
        <a:spcBef>
          <a:spcPts val="0"/>
        </a:spcBef>
        <a:spcAft>
          <a:spcPts val="600"/>
        </a:spcAft>
        <a:defRPr sz="1300" kern="1200">
          <a:solidFill>
            <a:schemeClr val="tx2"/>
          </a:solidFill>
          <a:latin typeface="+mn-lt"/>
          <a:ea typeface="ＭＳ Ｐゴシック" charset="0"/>
          <a:cs typeface="Arial" charset="0"/>
        </a:defRPr>
      </a:lvl1pPr>
      <a:lvl2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600" b="0" kern="1200" baseline="0">
          <a:solidFill>
            <a:schemeClr val="accent1"/>
          </a:solidFill>
          <a:latin typeface="+mn-lt"/>
          <a:ea typeface="Arial" charset="0"/>
          <a:cs typeface="Arial" charset="0"/>
        </a:defRPr>
      </a:lvl2pPr>
      <a:lvl3pPr marL="0" indent="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Tx/>
        <a:buNone/>
        <a:defRPr sz="1300" b="1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288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576000" indent="-288000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.AppleSystemUIFont" charset="0"/>
        <a:buChar char="–"/>
        <a:defRPr sz="13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5pPr>
      <a:lvl6pPr marL="0" indent="0" algn="l" defTabSz="457200" rtl="0" eaLnBrk="1" latinLnBrk="0" hangingPunct="1">
        <a:spcBef>
          <a:spcPts val="900"/>
        </a:spcBef>
        <a:spcAft>
          <a:spcPts val="900"/>
        </a:spcAft>
        <a:buFontTx/>
        <a:buNone/>
        <a:defRPr sz="13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457200" rtl="0" eaLnBrk="1" latinLnBrk="0" hangingPunct="1"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457200" rtl="0" eaLnBrk="1" fontAlgn="base" hangingPunct="1">
        <a:buClr>
          <a:schemeClr val="tx2"/>
        </a:buClr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576000" indent="-288000" algn="l" defTabSz="457200" rtl="0" eaLnBrk="1" fontAlgn="base" hangingPunct="1">
        <a:buClr>
          <a:schemeClr val="tx2"/>
        </a:buClr>
        <a:buFont typeface="Arial" charset="0"/>
        <a:buChar char="–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Establish a Network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Shared risk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4" hasCustomPrompt="1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1" i="0">
                <a:solidFill>
                  <a:srgbClr val="00A4E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vmia.vic.gov.au</a:t>
            </a:r>
          </a:p>
        </p:txBody>
      </p:sp>
    </p:spTree>
    <p:extLst>
      <p:ext uri="{BB962C8B-B14F-4D97-AF65-F5344CB8AC3E}">
        <p14:creationId xmlns:p14="http://schemas.microsoft.com/office/powerpoint/2010/main" val="72658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862ADD-C14C-45A7-B34B-510245927C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7200" y="2051328"/>
            <a:ext cx="3960000" cy="3206472"/>
          </a:xfrm>
          <a:ln>
            <a:noFill/>
          </a:ln>
        </p:spPr>
        <p:txBody>
          <a:bodyPr lIns="108000" tIns="108000"/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Is the risk complex?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Is the possible outcome complex?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Are there many interdependencies amongst the risk owners, stakeholders or the community?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Is a creative solution required? </a:t>
            </a:r>
            <a:br>
              <a:rPr lang="en-AU" sz="1600" dirty="0"/>
            </a:br>
            <a:r>
              <a:rPr lang="en-AU" sz="1600" dirty="0"/>
              <a:t>(As opposed to a logical solution?)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Will success be determined by your capability to collaborate?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B2970A-2FE6-4290-AEB7-E5F960E9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1: To collaborate or not?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8EE4578-EE52-4355-ACA8-B3B53D9C6F24}"/>
              </a:ext>
            </a:extLst>
          </p:cNvPr>
          <p:cNvSpPr txBox="1">
            <a:spLocks/>
          </p:cNvSpPr>
          <p:nvPr/>
        </p:nvSpPr>
        <p:spPr>
          <a:xfrm>
            <a:off x="4260067" y="5183993"/>
            <a:ext cx="3960000" cy="123613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endParaRPr lang="en-AU" sz="1600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ABBADC1-B94E-4F31-8660-DBBB5CA96D10}"/>
              </a:ext>
            </a:extLst>
          </p:cNvPr>
          <p:cNvSpPr txBox="1">
            <a:spLocks/>
          </p:cNvSpPr>
          <p:nvPr/>
        </p:nvSpPr>
        <p:spPr>
          <a:xfrm>
            <a:off x="4157200" y="5502795"/>
            <a:ext cx="3959999" cy="640830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>
            <a:noAutofit/>
          </a:bodyPr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AU" sz="3200" b="1" dirty="0">
                <a:solidFill>
                  <a:schemeClr val="accent5"/>
                </a:solidFill>
              </a:rPr>
              <a:t>If YES, collaborate!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03839-DBAB-4DB3-9FEC-6BF38A10D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98" y="2468879"/>
            <a:ext cx="3033915" cy="30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862ADD-C14C-45A7-B34B-510245927C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14034" y="2049150"/>
            <a:ext cx="3333875" cy="3488923"/>
          </a:xfrm>
          <a:ln>
            <a:noFill/>
          </a:ln>
        </p:spPr>
        <p:txBody>
          <a:bodyPr lIns="108000" tIns="108000"/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Develop your own definition of collaboration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Develop a shared understanding of what is expected and desired from the collaboration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Agree on the obvious risks, terms, considerations and principles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Get ideas from your network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B2970A-2FE6-4290-AEB7-E5F960E9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2: Establish common 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B8034-B049-42CD-B706-26A331A56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51" y="2111700"/>
            <a:ext cx="4468856" cy="34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B2970A-2FE6-4290-AEB7-E5F960E9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Collaboration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4D643-1665-4A40-B3AE-85F67271E9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8064"/>
            <a:ext cx="9144000" cy="52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296CC7-B4C4-43B2-94E1-8E25FC03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Dissonance</a:t>
            </a:r>
          </a:p>
        </p:txBody>
      </p:sp>
      <p:sp>
        <p:nvSpPr>
          <p:cNvPr id="401" name="Shape 401"/>
          <p:cNvSpPr/>
          <p:nvPr/>
        </p:nvSpPr>
        <p:spPr>
          <a:xfrm>
            <a:off x="3021876" y="2671180"/>
            <a:ext cx="3245702" cy="3245702"/>
          </a:xfrm>
          <a:prstGeom prst="ellipse">
            <a:avLst/>
          </a:prstGeom>
          <a:solidFill>
            <a:srgbClr val="F7941E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ctr" defTabSz="41075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00" dirty="0">
                <a:latin typeface="+mn-lt"/>
              </a:rPr>
              <a:t>Endless</a:t>
            </a:r>
          </a:p>
          <a:p>
            <a:pPr algn="ctr" defTabSz="41075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00" dirty="0">
                <a:latin typeface="+mn-lt"/>
              </a:rPr>
              <a:t>discussion</a:t>
            </a:r>
          </a:p>
        </p:txBody>
      </p:sp>
      <p:sp>
        <p:nvSpPr>
          <p:cNvPr id="403" name="Shape 403"/>
          <p:cNvSpPr/>
          <p:nvPr/>
        </p:nvSpPr>
        <p:spPr>
          <a:xfrm>
            <a:off x="3582000" y="1738576"/>
            <a:ext cx="1980000" cy="1980000"/>
          </a:xfrm>
          <a:prstGeom prst="ellipse">
            <a:avLst/>
          </a:prstGeom>
          <a:solidFill>
            <a:srgbClr val="F15A22"/>
          </a:solidFill>
          <a:ln w="3175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ctr" defTabSz="410751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00" dirty="0">
                <a:latin typeface="+mn-lt"/>
              </a:rPr>
              <a:t>Competing </a:t>
            </a:r>
          </a:p>
          <a:p>
            <a:pPr algn="ctr" defTabSz="410751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AU" sz="1600" dirty="0">
                <a:latin typeface="+mn-lt"/>
              </a:rPr>
              <a:t>visions</a:t>
            </a:r>
            <a:endParaRPr sz="1600" dirty="0">
              <a:latin typeface="+mn-lt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585850" y="3209023"/>
            <a:ext cx="1980000" cy="1980000"/>
          </a:xfrm>
          <a:prstGeom prst="ellipse">
            <a:avLst/>
          </a:prstGeom>
          <a:solidFill>
            <a:srgbClr val="F15A22"/>
          </a:solidFill>
          <a:ln w="3175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35719" rIns="0" bIns="35719" anchor="ctr"/>
          <a:lstStyle>
            <a:lvl1pPr algn="ctr" defTabSz="584200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endParaRPr sz="1600" dirty="0">
              <a:latin typeface="+mn-lt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5594004" y="3209023"/>
            <a:ext cx="1980000" cy="1980000"/>
          </a:xfrm>
          <a:prstGeom prst="ellipse">
            <a:avLst/>
          </a:prstGeom>
          <a:solidFill>
            <a:srgbClr val="F15A22"/>
          </a:solidFill>
          <a:ln w="3175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ctr" defTabSz="410751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00" dirty="0">
                <a:latin typeface="+mn-lt"/>
              </a:rPr>
              <a:t>Divergent </a:t>
            </a:r>
          </a:p>
          <a:p>
            <a:pPr algn="ctr" defTabSz="410751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1600" dirty="0">
                <a:latin typeface="+mn-lt"/>
              </a:rPr>
              <a:t>plans</a:t>
            </a:r>
          </a:p>
        </p:txBody>
      </p:sp>
      <p:sp>
        <p:nvSpPr>
          <p:cNvPr id="406" name="Shape 406"/>
          <p:cNvSpPr/>
          <p:nvPr/>
        </p:nvSpPr>
        <p:spPr>
          <a:xfrm>
            <a:off x="3654727" y="4736866"/>
            <a:ext cx="1980000" cy="1980000"/>
          </a:xfrm>
          <a:prstGeom prst="ellipse">
            <a:avLst/>
          </a:prstGeom>
          <a:solidFill>
            <a:srgbClr val="F15A22"/>
          </a:solidFill>
          <a:ln w="3175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ctr" defTabSz="584200">
              <a:lnSpc>
                <a:spcPct val="100000"/>
              </a:lnSpc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sz="1600" dirty="0">
                <a:latin typeface="+mn-lt"/>
              </a:rPr>
              <a:t>One-sided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E71DF-BE2E-4B1F-9F5C-837258CA7008}"/>
              </a:ext>
            </a:extLst>
          </p:cNvPr>
          <p:cNvSpPr txBox="1"/>
          <p:nvPr/>
        </p:nvSpPr>
        <p:spPr>
          <a:xfrm>
            <a:off x="1648917" y="4029746"/>
            <a:ext cx="1853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+mn-lt"/>
              </a:rPr>
              <a:t>Misunderstanding</a:t>
            </a:r>
          </a:p>
        </p:txBody>
      </p:sp>
    </p:spTree>
    <p:extLst>
      <p:ext uri="{BB962C8B-B14F-4D97-AF65-F5344CB8AC3E}">
        <p14:creationId xmlns:p14="http://schemas.microsoft.com/office/powerpoint/2010/main" val="86155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698F-2283-4C7D-9714-9B7C03BE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Consonance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714C09-B7FF-4C33-A690-BFC0EF0DBE93}"/>
              </a:ext>
            </a:extLst>
          </p:cNvPr>
          <p:cNvGrpSpPr/>
          <p:nvPr/>
        </p:nvGrpSpPr>
        <p:grpSpPr>
          <a:xfrm>
            <a:off x="1473922" y="1777466"/>
            <a:ext cx="5911586" cy="4961719"/>
            <a:chOff x="1473922" y="1777466"/>
            <a:chExt cx="5911586" cy="4961719"/>
          </a:xfrm>
        </p:grpSpPr>
        <p:sp>
          <p:nvSpPr>
            <p:cNvPr id="411" name="Shape 411"/>
            <p:cNvSpPr/>
            <p:nvPr/>
          </p:nvSpPr>
          <p:spPr>
            <a:xfrm>
              <a:off x="2912148" y="2722569"/>
              <a:ext cx="3245702" cy="3245702"/>
            </a:xfrm>
            <a:prstGeom prst="ellipse">
              <a:avLst/>
            </a:prstGeom>
            <a:solidFill>
              <a:srgbClr val="00AAD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+mn-lt"/>
                </a:rPr>
                <a:t>Active</a:t>
              </a:r>
            </a:p>
            <a:p>
              <a:pPr algn="ctr" defTabSz="410751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+mn-lt"/>
                </a:rPr>
                <a:t>Contribution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3439715" y="1777466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+mn-lt"/>
                </a:rPr>
                <a:t>Shared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600" dirty="0">
                  <a:latin typeface="+mn-lt"/>
                </a:rPr>
                <a:t>v</a:t>
              </a:r>
              <a:r>
                <a:rPr sz="1600" dirty="0" err="1">
                  <a:latin typeface="+mn-lt"/>
                </a:rPr>
                <a:t>ision</a:t>
              </a:r>
              <a:endParaRPr sz="1600" dirty="0">
                <a:latin typeface="+mn-lt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1473922" y="3231324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+mn-lt"/>
                </a:rPr>
                <a:t>Shared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600" dirty="0">
                  <a:latin typeface="+mn-lt"/>
                </a:rPr>
                <a:t>u</a:t>
              </a:r>
              <a:r>
                <a:rPr sz="1600" dirty="0" err="1">
                  <a:latin typeface="+mn-lt"/>
                </a:rPr>
                <a:t>nderstanding</a:t>
              </a:r>
              <a:endParaRPr sz="1600" dirty="0">
                <a:latin typeface="+mn-lt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405508" y="3231324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+mn-lt"/>
                </a:rPr>
                <a:t>Shared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600" dirty="0">
                  <a:latin typeface="+mn-lt"/>
                </a:rPr>
                <a:t>p</a:t>
              </a:r>
              <a:r>
                <a:rPr sz="1600" dirty="0" err="1">
                  <a:latin typeface="+mn-lt"/>
                </a:rPr>
                <a:t>lan</a:t>
              </a:r>
              <a:endParaRPr sz="1600" dirty="0">
                <a:latin typeface="+mn-lt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3439715" y="4759185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+mn-lt"/>
                </a:rPr>
                <a:t>Shared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600" dirty="0">
                  <a:latin typeface="+mn-lt"/>
                </a:rPr>
                <a:t>o</a:t>
              </a:r>
              <a:r>
                <a:rPr sz="1600" dirty="0" err="1">
                  <a:latin typeface="+mn-lt"/>
                </a:rPr>
                <a:t>utcome</a:t>
              </a:r>
              <a:endParaRPr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59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3050098" y="5532519"/>
            <a:ext cx="2885742" cy="467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>
            <a:noAutofit/>
          </a:bodyPr>
          <a:lstStyle>
            <a:lvl1pPr algn="ctr" defTabSz="578358">
              <a:lnSpc>
                <a:spcPct val="100000"/>
              </a:lnSpc>
              <a:defRPr sz="3663">
                <a:solidFill>
                  <a:srgbClr val="5E5F62"/>
                </a:solidFill>
              </a:defRPr>
            </a:lvl1pPr>
          </a:lstStyle>
          <a:p>
            <a:r>
              <a:rPr sz="2400" dirty="0">
                <a:solidFill>
                  <a:schemeClr val="tx2"/>
                </a:solidFill>
                <a:latin typeface="+mn-lt"/>
              </a:rPr>
              <a:t>How will you..</a:t>
            </a:r>
            <a:r>
              <a:rPr lang="en-AU" sz="2400" dirty="0">
                <a:solidFill>
                  <a:schemeClr val="tx2"/>
                </a:solidFill>
                <a:latin typeface="+mn-lt"/>
              </a:rPr>
              <a:t>.?</a:t>
            </a:r>
            <a:endParaRPr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F72810-6A1C-44DC-A5C7-A837E609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challenge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742630-7094-4919-BB63-19FCE02BE76E}"/>
              </a:ext>
            </a:extLst>
          </p:cNvPr>
          <p:cNvGrpSpPr/>
          <p:nvPr/>
        </p:nvGrpSpPr>
        <p:grpSpPr>
          <a:xfrm>
            <a:off x="384047" y="2433510"/>
            <a:ext cx="3740961" cy="3204994"/>
            <a:chOff x="1585850" y="1738576"/>
            <a:chExt cx="5988154" cy="4978290"/>
          </a:xfrm>
        </p:grpSpPr>
        <p:sp>
          <p:nvSpPr>
            <p:cNvPr id="25" name="Shape 401">
              <a:extLst>
                <a:ext uri="{FF2B5EF4-FFF2-40B4-BE49-F238E27FC236}">
                  <a16:creationId xmlns:a16="http://schemas.microsoft.com/office/drawing/2014/main" id="{BDBC960D-B4FB-473A-82C2-5897AE23C657}"/>
                </a:ext>
              </a:extLst>
            </p:cNvPr>
            <p:cNvSpPr/>
            <p:nvPr/>
          </p:nvSpPr>
          <p:spPr>
            <a:xfrm>
              <a:off x="3021876" y="2671180"/>
              <a:ext cx="3245702" cy="3245702"/>
            </a:xfrm>
            <a:prstGeom prst="ellipse">
              <a:avLst/>
            </a:prstGeom>
            <a:solidFill>
              <a:srgbClr val="F7941E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Endless</a:t>
              </a:r>
            </a:p>
            <a:p>
              <a:pPr algn="ctr" defTabSz="410751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discussion</a:t>
              </a:r>
            </a:p>
          </p:txBody>
        </p:sp>
        <p:sp>
          <p:nvSpPr>
            <p:cNvPr id="26" name="Shape 403">
              <a:extLst>
                <a:ext uri="{FF2B5EF4-FFF2-40B4-BE49-F238E27FC236}">
                  <a16:creationId xmlns:a16="http://schemas.microsoft.com/office/drawing/2014/main" id="{3EDC7DB0-1A8C-4031-90F7-A1BDBAA36F71}"/>
                </a:ext>
              </a:extLst>
            </p:cNvPr>
            <p:cNvSpPr/>
            <p:nvPr/>
          </p:nvSpPr>
          <p:spPr>
            <a:xfrm>
              <a:off x="3582000" y="1738576"/>
              <a:ext cx="1980000" cy="1980000"/>
            </a:xfrm>
            <a:prstGeom prst="ellipse">
              <a:avLst/>
            </a:prstGeom>
            <a:solidFill>
              <a:srgbClr val="F15A22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Competing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000" dirty="0">
                  <a:latin typeface="+mn-lt"/>
                </a:rPr>
                <a:t>visions</a:t>
              </a:r>
              <a:endParaRPr sz="1000" dirty="0">
                <a:latin typeface="+mn-lt"/>
              </a:endParaRPr>
            </a:p>
          </p:txBody>
        </p:sp>
        <p:sp>
          <p:nvSpPr>
            <p:cNvPr id="27" name="Shape 404">
              <a:extLst>
                <a:ext uri="{FF2B5EF4-FFF2-40B4-BE49-F238E27FC236}">
                  <a16:creationId xmlns:a16="http://schemas.microsoft.com/office/drawing/2014/main" id="{FB6A9721-0F0A-48FE-9F97-91D358B27506}"/>
                </a:ext>
              </a:extLst>
            </p:cNvPr>
            <p:cNvSpPr/>
            <p:nvPr/>
          </p:nvSpPr>
          <p:spPr>
            <a:xfrm>
              <a:off x="1585850" y="3209023"/>
              <a:ext cx="1980000" cy="1980000"/>
            </a:xfrm>
            <a:prstGeom prst="ellipse">
              <a:avLst/>
            </a:prstGeom>
            <a:solidFill>
              <a:srgbClr val="F15A22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35719" rIns="0" bIns="35719" anchor="ctr"/>
            <a:lstStyle>
              <a:lvl1pPr algn="ctr" defTabSz="584200">
                <a:lnSpc>
                  <a:spcPct val="100000"/>
                </a:lnSpc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endParaRPr sz="1000" dirty="0">
                <a:latin typeface="+mn-lt"/>
              </a:endParaRPr>
            </a:p>
          </p:txBody>
        </p:sp>
        <p:sp>
          <p:nvSpPr>
            <p:cNvPr id="28" name="Shape 405">
              <a:extLst>
                <a:ext uri="{FF2B5EF4-FFF2-40B4-BE49-F238E27FC236}">
                  <a16:creationId xmlns:a16="http://schemas.microsoft.com/office/drawing/2014/main" id="{EE9AF98F-56C5-4442-B945-CC82D02AEA32}"/>
                </a:ext>
              </a:extLst>
            </p:cNvPr>
            <p:cNvSpPr/>
            <p:nvPr/>
          </p:nvSpPr>
          <p:spPr>
            <a:xfrm>
              <a:off x="5594004" y="3209023"/>
              <a:ext cx="1980000" cy="1980000"/>
            </a:xfrm>
            <a:prstGeom prst="ellipse">
              <a:avLst/>
            </a:prstGeom>
            <a:solidFill>
              <a:srgbClr val="F15A22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Divergent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plans</a:t>
              </a:r>
            </a:p>
          </p:txBody>
        </p:sp>
        <p:sp>
          <p:nvSpPr>
            <p:cNvPr id="29" name="Shape 406">
              <a:extLst>
                <a:ext uri="{FF2B5EF4-FFF2-40B4-BE49-F238E27FC236}">
                  <a16:creationId xmlns:a16="http://schemas.microsoft.com/office/drawing/2014/main" id="{A48CB95F-CC29-48FD-B0D9-4EAA0A8E17A2}"/>
                </a:ext>
              </a:extLst>
            </p:cNvPr>
            <p:cNvSpPr/>
            <p:nvPr/>
          </p:nvSpPr>
          <p:spPr>
            <a:xfrm>
              <a:off x="3654727" y="4736866"/>
              <a:ext cx="1980000" cy="1980000"/>
            </a:xfrm>
            <a:prstGeom prst="ellipse">
              <a:avLst/>
            </a:prstGeom>
            <a:solidFill>
              <a:srgbClr val="F15A22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 algn="ctr" defTabSz="584200">
                <a:lnSpc>
                  <a:spcPct val="100000"/>
                </a:lnSpc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000" dirty="0">
                  <a:latin typeface="+mn-lt"/>
                </a:rPr>
                <a:t>One-sided outcomes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C972B4-293A-4E69-9F11-3E0E3459C4FF}"/>
                </a:ext>
              </a:extLst>
            </p:cNvPr>
            <p:cNvSpPr txBox="1"/>
            <p:nvPr/>
          </p:nvSpPr>
          <p:spPr>
            <a:xfrm>
              <a:off x="1648918" y="4029746"/>
              <a:ext cx="2293458" cy="38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chemeClr val="bg1"/>
                  </a:solidFill>
                  <a:latin typeface="+mn-lt"/>
                </a:rPr>
                <a:t>Misunderstanding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B24A92-E999-4161-A38B-2A825E59E3AE}"/>
              </a:ext>
            </a:extLst>
          </p:cNvPr>
          <p:cNvGrpSpPr/>
          <p:nvPr/>
        </p:nvGrpSpPr>
        <p:grpSpPr>
          <a:xfrm>
            <a:off x="5046245" y="2364252"/>
            <a:ext cx="3854085" cy="3303242"/>
            <a:chOff x="1473922" y="1777466"/>
            <a:chExt cx="5911586" cy="4961719"/>
          </a:xfrm>
        </p:grpSpPr>
        <p:sp>
          <p:nvSpPr>
            <p:cNvPr id="32" name="Shape 411">
              <a:extLst>
                <a:ext uri="{FF2B5EF4-FFF2-40B4-BE49-F238E27FC236}">
                  <a16:creationId xmlns:a16="http://schemas.microsoft.com/office/drawing/2014/main" id="{58B356FD-CC38-41DC-B29B-6123D8312595}"/>
                </a:ext>
              </a:extLst>
            </p:cNvPr>
            <p:cNvSpPr/>
            <p:nvPr/>
          </p:nvSpPr>
          <p:spPr>
            <a:xfrm>
              <a:off x="2912148" y="2722569"/>
              <a:ext cx="3245702" cy="3245702"/>
            </a:xfrm>
            <a:prstGeom prst="ellipse">
              <a:avLst/>
            </a:prstGeom>
            <a:solidFill>
              <a:srgbClr val="00AAD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Active</a:t>
              </a:r>
            </a:p>
            <a:p>
              <a:pPr algn="ctr" defTabSz="410751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Contribution</a:t>
              </a:r>
            </a:p>
          </p:txBody>
        </p:sp>
        <p:sp>
          <p:nvSpPr>
            <p:cNvPr id="33" name="Shape 413">
              <a:extLst>
                <a:ext uri="{FF2B5EF4-FFF2-40B4-BE49-F238E27FC236}">
                  <a16:creationId xmlns:a16="http://schemas.microsoft.com/office/drawing/2014/main" id="{BDE5E95C-C829-43EF-B9DA-6AEC99FDBACD}"/>
                </a:ext>
              </a:extLst>
            </p:cNvPr>
            <p:cNvSpPr/>
            <p:nvPr/>
          </p:nvSpPr>
          <p:spPr>
            <a:xfrm>
              <a:off x="3439715" y="1777466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Shared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000" dirty="0">
                  <a:latin typeface="+mn-lt"/>
                </a:rPr>
                <a:t>v</a:t>
              </a:r>
              <a:r>
                <a:rPr sz="1000" dirty="0" err="1">
                  <a:latin typeface="+mn-lt"/>
                </a:rPr>
                <a:t>ision</a:t>
              </a:r>
              <a:endParaRPr sz="1000" dirty="0">
                <a:latin typeface="+mn-lt"/>
              </a:endParaRPr>
            </a:p>
          </p:txBody>
        </p:sp>
        <p:sp>
          <p:nvSpPr>
            <p:cNvPr id="34" name="Shape 414">
              <a:extLst>
                <a:ext uri="{FF2B5EF4-FFF2-40B4-BE49-F238E27FC236}">
                  <a16:creationId xmlns:a16="http://schemas.microsoft.com/office/drawing/2014/main" id="{76DA02E3-994A-4C00-9CFC-841A069B02E9}"/>
                </a:ext>
              </a:extLst>
            </p:cNvPr>
            <p:cNvSpPr/>
            <p:nvPr/>
          </p:nvSpPr>
          <p:spPr>
            <a:xfrm>
              <a:off x="1473922" y="3231324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Shared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000" dirty="0">
                  <a:latin typeface="+mn-lt"/>
                </a:rPr>
                <a:t>u</a:t>
              </a:r>
              <a:r>
                <a:rPr sz="1000" dirty="0" err="1">
                  <a:latin typeface="+mn-lt"/>
                </a:rPr>
                <a:t>nderstanding</a:t>
              </a:r>
              <a:endParaRPr sz="1000" dirty="0">
                <a:latin typeface="+mn-lt"/>
              </a:endParaRPr>
            </a:p>
          </p:txBody>
        </p:sp>
        <p:sp>
          <p:nvSpPr>
            <p:cNvPr id="35" name="Shape 415">
              <a:extLst>
                <a:ext uri="{FF2B5EF4-FFF2-40B4-BE49-F238E27FC236}">
                  <a16:creationId xmlns:a16="http://schemas.microsoft.com/office/drawing/2014/main" id="{9FD2857C-A00D-40BA-99D1-F59964DA90AF}"/>
                </a:ext>
              </a:extLst>
            </p:cNvPr>
            <p:cNvSpPr/>
            <p:nvPr/>
          </p:nvSpPr>
          <p:spPr>
            <a:xfrm>
              <a:off x="5405508" y="3231324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Shared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000" dirty="0">
                  <a:latin typeface="+mn-lt"/>
                </a:rPr>
                <a:t>p</a:t>
              </a:r>
              <a:r>
                <a:rPr sz="1000" dirty="0" err="1">
                  <a:latin typeface="+mn-lt"/>
                </a:rPr>
                <a:t>lan</a:t>
              </a:r>
              <a:endParaRPr sz="1000" dirty="0">
                <a:latin typeface="+mn-lt"/>
              </a:endParaRPr>
            </a:p>
          </p:txBody>
        </p:sp>
        <p:sp>
          <p:nvSpPr>
            <p:cNvPr id="36" name="Shape 416">
              <a:extLst>
                <a:ext uri="{FF2B5EF4-FFF2-40B4-BE49-F238E27FC236}">
                  <a16:creationId xmlns:a16="http://schemas.microsoft.com/office/drawing/2014/main" id="{B38F1D6C-89D8-4177-9E7A-359380468270}"/>
                </a:ext>
              </a:extLst>
            </p:cNvPr>
            <p:cNvSpPr/>
            <p:nvPr/>
          </p:nvSpPr>
          <p:spPr>
            <a:xfrm>
              <a:off x="3439715" y="4759185"/>
              <a:ext cx="1980000" cy="1980000"/>
            </a:xfrm>
            <a:prstGeom prst="ellipse">
              <a:avLst/>
            </a:prstGeom>
            <a:solidFill>
              <a:srgbClr val="003366"/>
            </a:solidFill>
            <a:ln w="3175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000" dirty="0">
                  <a:latin typeface="+mn-lt"/>
                </a:rPr>
                <a:t>Shared </a:t>
              </a:r>
            </a:p>
            <a:p>
              <a:pPr algn="ctr" defTabSz="410751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AU" sz="1000" dirty="0">
                  <a:latin typeface="+mn-lt"/>
                </a:rPr>
                <a:t>o</a:t>
              </a:r>
              <a:r>
                <a:rPr sz="1000" dirty="0" err="1">
                  <a:latin typeface="+mn-lt"/>
                </a:rPr>
                <a:t>utcome</a:t>
              </a:r>
              <a:endParaRPr sz="1000" dirty="0">
                <a:latin typeface="+mn-lt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FD04D2CB-2FCE-4A02-B83A-BAD40B17D1A1}"/>
              </a:ext>
            </a:extLst>
          </p:cNvPr>
          <p:cNvSpPr/>
          <p:nvPr/>
        </p:nvSpPr>
        <p:spPr>
          <a:xfrm>
            <a:off x="4233672" y="3908552"/>
            <a:ext cx="692974" cy="361696"/>
          </a:xfrm>
          <a:prstGeom prst="rightArrow">
            <a:avLst/>
          </a:prstGeom>
          <a:solidFill>
            <a:srgbClr val="8928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59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862ADD-C14C-45A7-B34B-510245927C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655" y="2958301"/>
            <a:ext cx="3868345" cy="2308643"/>
          </a:xfrm>
          <a:ln>
            <a:noFill/>
          </a:ln>
        </p:spPr>
        <p:txBody>
          <a:bodyPr lIns="108000" tIns="108000"/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Schedule regular collaboration sessions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Maintain a regular rhythm for your other activities </a:t>
            </a:r>
            <a:r>
              <a:rPr lang="en-AU" sz="1600" dirty="0" err="1"/>
              <a:t>eg.</a:t>
            </a:r>
            <a:r>
              <a:rPr lang="en-AU" sz="1600" dirty="0"/>
              <a:t> frequency of communications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Recognise and manage dissonance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B2970A-2FE6-4290-AEB7-E5F960E9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3: Maintain momentum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8C01D-6DFD-448D-9B1E-CAB81C5F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60" y="2221834"/>
            <a:ext cx="3538885" cy="3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0CD80-DAC6-452B-B6FC-E88D37C5F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Scope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Risk identification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New risks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Deliverables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People and other resources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Working together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More information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Our commitment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D3307F-416C-496F-963A-EC8D8A6E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Network Agreement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2A278-8836-406C-95B3-E68E8FC1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13" y="1911768"/>
            <a:ext cx="30825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2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10B4B-BE64-4550-8845-06B80753D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8000" y="2490650"/>
            <a:ext cx="3348000" cy="3653672"/>
          </a:xfrm>
          <a:solidFill>
            <a:schemeClr val="bg1">
              <a:lumMod val="95000"/>
            </a:schemeClr>
          </a:solidFill>
        </p:spPr>
        <p:txBody>
          <a:bodyPr lIns="180000" tIns="360000"/>
          <a:lstStyle/>
          <a:p>
            <a:pPr lvl="1"/>
            <a:r>
              <a:rPr lang="en-AU" sz="1700" dirty="0"/>
              <a:t>Considerations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1600" dirty="0"/>
              <a:t>What have we achieved so far? 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1600" dirty="0"/>
              <a:t>What are we trying to achieve as a group?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1600" dirty="0"/>
              <a:t>How will we let one another know what we need to know?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1600" dirty="0"/>
              <a:t>What do we need to be able to do well?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AU" sz="1600" dirty="0"/>
              <a:t>Who is responsible for what?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EE00BC-C5F4-470B-AFFE-808B869A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will our Network operate?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C5E39-F7FA-49C7-A4A8-51EACF4E6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22" y="2572906"/>
            <a:ext cx="219475" cy="219475"/>
          </a:xfrm>
          <a:prstGeom prst="rect">
            <a:avLst/>
          </a:prstGeom>
        </p:spPr>
      </p:pic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971AD0E7-25E0-4C45-AF2C-48C1E9DFA87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4530415"/>
              </p:ext>
            </p:extLst>
          </p:nvPr>
        </p:nvGraphicFramePr>
        <p:xfrm>
          <a:off x="-367710" y="1908000"/>
          <a:ext cx="5253218" cy="480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155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8FA011-D958-4A6E-9ED3-C825B2B4757E}" type="datetime6">
              <a:rPr lang="en-AU" smtClean="0"/>
              <a:pPr/>
              <a:t>December 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FEE7-2603-AF47-B3CD-D16940FFF1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48000" y="2412000"/>
            <a:ext cx="3708000" cy="3816000"/>
          </a:xfrm>
        </p:spPr>
        <p:txBody>
          <a:bodyPr/>
          <a:lstStyle/>
          <a:p>
            <a:pPr lvl="1"/>
            <a:r>
              <a:rPr lang="en-AU" dirty="0"/>
              <a:t>What to do next</a:t>
            </a:r>
          </a:p>
          <a:p>
            <a:pPr lvl="2"/>
            <a:r>
              <a:rPr lang="en-AU" dirty="0"/>
              <a:t>Reflect and actions</a:t>
            </a:r>
          </a:p>
          <a:p>
            <a:pPr lvl="3"/>
            <a:r>
              <a:rPr lang="en-AU" dirty="0"/>
              <a:t>Reflect on the outputs from today</a:t>
            </a:r>
          </a:p>
          <a:p>
            <a:pPr lvl="3"/>
            <a:r>
              <a:rPr lang="en-AU" dirty="0"/>
              <a:t>Reconvene on &lt;date&gt; to refine and update</a:t>
            </a:r>
          </a:p>
          <a:p>
            <a:pPr lvl="3"/>
            <a:r>
              <a:rPr lang="en-AU" dirty="0"/>
              <a:t>Add other workshops if required</a:t>
            </a:r>
          </a:p>
          <a:p>
            <a:pPr lvl="2"/>
            <a:endParaRPr lang="en-AU" dirty="0"/>
          </a:p>
          <a:p>
            <a:pPr lvl="2"/>
            <a:r>
              <a:rPr lang="en-AU" dirty="0"/>
              <a:t>More information</a:t>
            </a:r>
          </a:p>
          <a:p>
            <a:pPr lvl="3"/>
            <a:r>
              <a:rPr lang="en-AU" dirty="0"/>
              <a:t>VMIA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81FD1AF-D5CD-4823-BEE9-072CC0BB32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1908175"/>
            <a:ext cx="4319588" cy="4319588"/>
          </a:xfrm>
        </p:spPr>
      </p:pic>
    </p:spTree>
    <p:extLst>
      <p:ext uri="{BB962C8B-B14F-4D97-AF65-F5344CB8AC3E}">
        <p14:creationId xmlns:p14="http://schemas.microsoft.com/office/powerpoint/2010/main" val="184350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371CF05-B9D7-40A8-867F-0B9092A91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000" y="2412000"/>
            <a:ext cx="3592404" cy="3636000"/>
          </a:xfrm>
        </p:spPr>
        <p:txBody>
          <a:bodyPr/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Define the Network Approach to manage shared risk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Define collaboration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Work out a way to move forward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The Network Agreement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Agreement on next steps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50954-B679-4493-823C-1E5163C7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Today’s Session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3B8E37-ED08-4745-BEF2-F5F1007C2E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140866" y="2474753"/>
            <a:ext cx="2776755" cy="2776755"/>
          </a:xfrm>
        </p:spPr>
      </p:pic>
    </p:spTree>
    <p:extLst>
      <p:ext uri="{BB962C8B-B14F-4D97-AF65-F5344CB8AC3E}">
        <p14:creationId xmlns:p14="http://schemas.microsoft.com/office/powerpoint/2010/main" val="375268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A544B4-8227-49A8-87C2-E2C7D4EDB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833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6D40A-4627-4B49-9412-3E4C903BD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9629" y="2000814"/>
            <a:ext cx="3836371" cy="4068000"/>
          </a:xfrm>
          <a:solidFill>
            <a:schemeClr val="bg1">
              <a:lumMod val="95000"/>
            </a:schemeClr>
          </a:solidFill>
        </p:spPr>
        <p:txBody>
          <a:bodyPr lIns="180000" rIns="180000"/>
          <a:lstStyle/>
          <a:p>
            <a:pPr lvl="0">
              <a:lnSpc>
                <a:spcPts val="1800"/>
              </a:lnSpc>
            </a:pPr>
            <a:endParaRPr lang="en-AU" sz="1400" dirty="0"/>
          </a:p>
          <a:p>
            <a:pPr marL="252000" lvl="0" indent="-25200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52000" lvl="0" indent="-25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Encourages innovation and collaboration</a:t>
            </a:r>
          </a:p>
          <a:p>
            <a:pPr marL="252000" lvl="0" indent="-25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Supports and promotes effective communication</a:t>
            </a:r>
          </a:p>
          <a:p>
            <a:pPr marL="252000" lvl="0" indent="-25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Improves speed, accuracy, consistency and transparency of information</a:t>
            </a:r>
          </a:p>
          <a:p>
            <a:pPr marL="252000" lvl="0" indent="-25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Used as a risk management mechanism for engaging and supporting stakeholders</a:t>
            </a:r>
          </a:p>
          <a:p>
            <a:pPr marL="252000" lvl="0" indent="-25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Provides opportunities to raise questions and issues </a:t>
            </a:r>
          </a:p>
          <a:p>
            <a:pPr marL="252000" lvl="0" indent="-252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AU" sz="1400" dirty="0"/>
              <a:t>Encourages sharing of learning from previous experiences</a:t>
            </a:r>
          </a:p>
          <a:p>
            <a:pPr marL="252000" indent="-252000">
              <a:lnSpc>
                <a:spcPts val="1800"/>
              </a:lnSpc>
            </a:pP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50954-B679-4493-823C-1E5163C7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Network Approach?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62F645-E138-4C3A-B4D2-D600D7109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43" y="2187529"/>
            <a:ext cx="219475" cy="219475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9568AD-5D37-47A3-BC50-9ECEA59CBD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76410" y="2404872"/>
            <a:ext cx="3094786" cy="3189050"/>
          </a:xfrm>
        </p:spPr>
      </p:pic>
    </p:spTree>
    <p:extLst>
      <p:ext uri="{BB962C8B-B14F-4D97-AF65-F5344CB8AC3E}">
        <p14:creationId xmlns:p14="http://schemas.microsoft.com/office/powerpoint/2010/main" val="237085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76" y="536028"/>
            <a:ext cx="5884667" cy="556230"/>
          </a:xfrm>
        </p:spPr>
        <p:txBody>
          <a:bodyPr/>
          <a:lstStyle/>
          <a:p>
            <a:r>
              <a:rPr lang="en-US" dirty="0"/>
              <a:t>The Guide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0CD80-DAC6-452B-B6FC-E88D37C5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04" y="1980972"/>
            <a:ext cx="4394162" cy="2287277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AU" sz="1600" dirty="0"/>
              <a:t>Contents: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The four phases of the Network approach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Working together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The Network Agreement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More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79811-3F6D-4DB0-81BF-BEBC8D9FA5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985" y="2005153"/>
            <a:ext cx="3055911" cy="43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85AEDF-27DF-4A0D-944C-BD38D6602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2" b="8309"/>
          <a:stretch/>
        </p:blipFill>
        <p:spPr>
          <a:xfrm>
            <a:off x="1220452" y="1729907"/>
            <a:ext cx="7200000" cy="482192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48520D8-F4F8-4DF9-BED0-AF2206D33BDF}"/>
              </a:ext>
            </a:extLst>
          </p:cNvPr>
          <p:cNvGrpSpPr/>
          <p:nvPr/>
        </p:nvGrpSpPr>
        <p:grpSpPr>
          <a:xfrm>
            <a:off x="5962090" y="3703607"/>
            <a:ext cx="2504586" cy="1237868"/>
            <a:chOff x="6974392" y="3025362"/>
            <a:chExt cx="2504586" cy="12378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F3599A-BCE5-42DA-8850-59F4E03E69CA}"/>
                </a:ext>
              </a:extLst>
            </p:cNvPr>
            <p:cNvSpPr txBox="1"/>
            <p:nvPr/>
          </p:nvSpPr>
          <p:spPr>
            <a:xfrm>
              <a:off x="6974392" y="3025362"/>
              <a:ext cx="2504585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 Identify &amp; Review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5B7E9F-B65E-431D-8A06-23B61F6B057F}"/>
                </a:ext>
              </a:extLst>
            </p:cNvPr>
            <p:cNvSpPr txBox="1"/>
            <p:nvPr/>
          </p:nvSpPr>
          <p:spPr>
            <a:xfrm>
              <a:off x="6979504" y="3401456"/>
              <a:ext cx="2499474" cy="86177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buAutoNum type="alphaLcParenBoth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or validate risks, controls and treatments</a:t>
              </a:r>
            </a:p>
            <a:p>
              <a:pPr marL="228600" indent="-228600">
                <a:buAutoNum type="alphaLcParenBoth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Distribute risks, controls and treatments</a:t>
              </a:r>
            </a:p>
            <a:p>
              <a:pPr marL="228600" indent="-228600">
                <a:buAutoNum type="alphaLcParenBoth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out Initial Pulse Check</a:t>
              </a:r>
            </a:p>
            <a:p>
              <a:pPr marL="228600" indent="-228600">
                <a:buAutoNum type="alphaLcParenBoth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risks/controls as required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0839B3-1DA7-4F5E-9512-04BFEF81BFE0}"/>
              </a:ext>
            </a:extLst>
          </p:cNvPr>
          <p:cNvGrpSpPr/>
          <p:nvPr/>
        </p:nvGrpSpPr>
        <p:grpSpPr>
          <a:xfrm>
            <a:off x="5959057" y="1729907"/>
            <a:ext cx="2461395" cy="776203"/>
            <a:chOff x="-3031" y="1266168"/>
            <a:chExt cx="2461395" cy="7762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025167-6520-4C8B-9ABD-6FBCF799B943}"/>
                </a:ext>
              </a:extLst>
            </p:cNvPr>
            <p:cNvSpPr txBox="1"/>
            <p:nvPr/>
          </p:nvSpPr>
          <p:spPr>
            <a:xfrm>
              <a:off x="-3031" y="126616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 Sustain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CED88C-235C-45F9-81F5-4294B6CE93D1}"/>
                </a:ext>
              </a:extLst>
            </p:cNvPr>
            <p:cNvSpPr txBox="1"/>
            <p:nvPr/>
          </p:nvSpPr>
          <p:spPr>
            <a:xfrm>
              <a:off x="0" y="1642261"/>
              <a:ext cx="2458364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buAutoNum type="alphaLcParenBoth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Maintain collaboration</a:t>
              </a:r>
            </a:p>
            <a:p>
              <a:pPr marL="228600" indent="-228600">
                <a:buAutoNum type="alphaLcParenBoth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Issue ongoing pulse checks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53ED97-189A-4795-883D-0218C254DB1B}"/>
              </a:ext>
            </a:extLst>
          </p:cNvPr>
          <p:cNvGrpSpPr/>
          <p:nvPr/>
        </p:nvGrpSpPr>
        <p:grpSpPr>
          <a:xfrm>
            <a:off x="723548" y="4140871"/>
            <a:ext cx="2458364" cy="622314"/>
            <a:chOff x="0" y="1266168"/>
            <a:chExt cx="2458364" cy="6223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758F90-3456-46D6-9F6F-A0D190E4824F}"/>
                </a:ext>
              </a:extLst>
            </p:cNvPr>
            <p:cNvSpPr txBox="1"/>
            <p:nvPr/>
          </p:nvSpPr>
          <p:spPr>
            <a:xfrm>
              <a:off x="255548" y="126616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 Build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F522B5-B888-45F5-B230-DB85F1A9F387}"/>
                </a:ext>
              </a:extLst>
            </p:cNvPr>
            <p:cNvSpPr txBox="1"/>
            <p:nvPr/>
          </p:nvSpPr>
          <p:spPr>
            <a:xfrm>
              <a:off x="0" y="1642261"/>
              <a:ext cx="2458364" cy="24622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 algn="r">
                <a:buAutoNum type="alphaLcParenBoth"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 network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C1091F-FB09-4219-989B-D6895A8FB548}"/>
              </a:ext>
            </a:extLst>
          </p:cNvPr>
          <p:cNvGrpSpPr/>
          <p:nvPr/>
        </p:nvGrpSpPr>
        <p:grpSpPr>
          <a:xfrm>
            <a:off x="964904" y="5877798"/>
            <a:ext cx="2518746" cy="774958"/>
            <a:chOff x="7127989" y="3057385"/>
            <a:chExt cx="2518746" cy="7749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3A3CF2-B2A5-43DE-B75C-FACFDC0997EB}"/>
                </a:ext>
              </a:extLst>
            </p:cNvPr>
            <p:cNvSpPr txBox="1"/>
            <p:nvPr/>
          </p:nvSpPr>
          <p:spPr>
            <a:xfrm>
              <a:off x="7720983" y="3057385"/>
              <a:ext cx="1925752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 Plan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C76FAF-5A20-4841-83FF-8FF6A6DDB409}"/>
                </a:ext>
              </a:extLst>
            </p:cNvPr>
            <p:cNvSpPr txBox="1"/>
            <p:nvPr/>
          </p:nvSpPr>
          <p:spPr>
            <a:xfrm>
              <a:off x="7127989" y="3401456"/>
              <a:ext cx="2499474" cy="43088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 algn="r">
                <a:buAutoNum type="alphaLcParenBoth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 stakeholders</a:t>
              </a:r>
            </a:p>
            <a:p>
              <a:pPr marL="228600" indent="-228600" algn="r">
                <a:buAutoNum type="alphaLcParenBoth"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 up network governance</a:t>
              </a: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1B97EE78-16D5-4920-AB61-F764870C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Four Phases of the Network Approach</a:t>
            </a:r>
          </a:p>
        </p:txBody>
      </p:sp>
    </p:spTree>
    <p:extLst>
      <p:ext uri="{BB962C8B-B14F-4D97-AF65-F5344CB8AC3E}">
        <p14:creationId xmlns:p14="http://schemas.microsoft.com/office/powerpoint/2010/main" val="128800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D53B-F498-4223-A437-5F5EFFE646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32" y="2433266"/>
            <a:ext cx="3204000" cy="3636000"/>
          </a:xfrm>
        </p:spPr>
        <p:txBody>
          <a:bodyPr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The 3 Cs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Setting up the Network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Co-create values and cultural DNA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Communication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Diversity of capabilities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Adaptability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Creative freedom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Aspects of working together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4483A44-DECB-4CB6-B7FA-8CEA711DED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697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B2970A-2FE6-4290-AEB7-E5F960E9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3 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1D296-6096-4E9F-B14D-4E705D51A50E}"/>
              </a:ext>
            </a:extLst>
          </p:cNvPr>
          <p:cNvSpPr txBox="1"/>
          <p:nvPr/>
        </p:nvSpPr>
        <p:spPr>
          <a:xfrm>
            <a:off x="6440992" y="6588000"/>
            <a:ext cx="2703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Mark Elliott: General Theory of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DE926-3580-4C05-9F63-609775EE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1" y="1921632"/>
            <a:ext cx="8311897" cy="43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0954-B679-4493-823C-1E5163C7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Defining collaboration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7D30A71-0757-4889-8A8C-43C0EB5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82" y="4843556"/>
            <a:ext cx="3112772" cy="1044578"/>
          </a:xfrm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Add / edit / delete rights to a shared pool of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4610B-1DCE-4E3B-9BF8-94DFB044D342}"/>
              </a:ext>
            </a:extLst>
          </p:cNvPr>
          <p:cNvSpPr txBox="1">
            <a:spLocks/>
          </p:cNvSpPr>
          <p:nvPr/>
        </p:nvSpPr>
        <p:spPr>
          <a:xfrm>
            <a:off x="292610" y="3838764"/>
            <a:ext cx="3112772" cy="663765"/>
          </a:xfrm>
        </p:spPr>
        <p:txBody>
          <a:bodyPr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AU" sz="2000" dirty="0"/>
              <a:t>Creating together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A6A7A8-3647-4DA2-A27E-99496F0237D4}"/>
              </a:ext>
            </a:extLst>
          </p:cNvPr>
          <p:cNvSpPr txBox="1">
            <a:spLocks/>
          </p:cNvSpPr>
          <p:nvPr/>
        </p:nvSpPr>
        <p:spPr>
          <a:xfrm>
            <a:off x="194886" y="2117975"/>
            <a:ext cx="3308220" cy="1025506"/>
          </a:xfrm>
        </p:spPr>
        <p:txBody>
          <a:bodyPr/>
          <a:lstStyle>
            <a:lvl1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Arial" charset="0"/>
              </a:defRPr>
            </a:lvl1pPr>
            <a:lvl2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600" b="0" kern="1200" baseline="0">
                <a:solidFill>
                  <a:schemeClr val="accent1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 sz="1300" b="1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marL="288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 marL="576000" indent="-2880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.AppleSystemUIFont" charset="0"/>
              <a:buChar char="–"/>
              <a:defRPr sz="1300" kern="1200" baseline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5pPr>
            <a:lvl6pPr marL="0" indent="0" algn="l" defTabSz="457200" rtl="0" eaLnBrk="1" latinLnBrk="0" hangingPunct="1">
              <a:spcBef>
                <a:spcPts val="900"/>
              </a:spcBef>
              <a:spcAft>
                <a:spcPts val="900"/>
              </a:spcAft>
              <a:buFontTx/>
              <a:buNone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AU" sz="2000" dirty="0"/>
              <a:t>Two or more people working together towards shared goals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C0EE7-B6E2-49F2-9EC0-89CF99DE4B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201" y="2419975"/>
            <a:ext cx="4955417" cy="33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DA014-2FB1-4C65-ADB6-D4232CFEC9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7280" y="2493818"/>
            <a:ext cx="3348000" cy="3150000"/>
          </a:xfrm>
          <a:ln>
            <a:noFill/>
          </a:ln>
        </p:spPr>
        <p:txBody>
          <a:bodyPr lIns="108000" tIns="108000"/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Collaboration is unpredictable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Outcomes for collaboration emerge through the collaboration process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Collaboration requires agile ways of thinking and working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This can be unsettling…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50954-B679-4493-823C-1E5163C7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Collaboration can be challenging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421678-CBA6-4BBD-A81B-8B57DF42E0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3" y="2530737"/>
            <a:ext cx="4606925" cy="30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7731"/>
      </p:ext>
    </p:extLst>
  </p:cSld>
  <p:clrMapOvr>
    <a:masterClrMapping/>
  </p:clrMapOvr>
</p:sld>
</file>

<file path=ppt/theme/theme1.xml><?xml version="1.0" encoding="utf-8"?>
<a:theme xmlns:a="http://schemas.openxmlformats.org/drawingml/2006/main" name="14094 VMIA PowerPoint Template">
  <a:themeElements>
    <a:clrScheme name="VMIA">
      <a:dk1>
        <a:srgbClr val="000000"/>
      </a:dk1>
      <a:lt1>
        <a:srgbClr val="FFFFFF"/>
      </a:lt1>
      <a:dk2>
        <a:srgbClr val="003366"/>
      </a:dk2>
      <a:lt2>
        <a:srgbClr val="F2F2F2"/>
      </a:lt2>
      <a:accent1>
        <a:srgbClr val="00A4E4"/>
      </a:accent1>
      <a:accent2>
        <a:srgbClr val="00B48D"/>
      </a:accent2>
      <a:accent3>
        <a:srgbClr val="AADC1E"/>
      </a:accent3>
      <a:accent4>
        <a:srgbClr val="F7941E"/>
      </a:accent4>
      <a:accent5>
        <a:srgbClr val="F15A22"/>
      </a:accent5>
      <a:accent6>
        <a:srgbClr val="892890"/>
      </a:accent6>
      <a:hlink>
        <a:srgbClr val="000000"/>
      </a:hlink>
      <a:folHlink>
        <a:srgbClr val="0033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335 VMIA Brand refresh  guidelines_Corporate template.potx [Read-Only]" id="{FB6F7AF4-CE16-4E54-9B54-1784F537F670}" vid="{C19B2E4B-CE61-4443-BD87-3DD6A44AFB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14335 VMIA Brand refresh  guidelines_Corporate template</Template>
  <TotalTime>2153</TotalTime>
  <Words>623</Words>
  <Application>Microsoft Office PowerPoint</Application>
  <PresentationFormat>On-screen Show (4:3)</PresentationFormat>
  <Paragraphs>158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.AppleSystemUIFont</vt:lpstr>
      <vt:lpstr>Arial</vt:lpstr>
      <vt:lpstr>Calibri</vt:lpstr>
      <vt:lpstr>Helvetica Light</vt:lpstr>
      <vt:lpstr>Museo Sans Rounded 300</vt:lpstr>
      <vt:lpstr>Myriad Apple Medium</vt:lpstr>
      <vt:lpstr>14094 VMIA PowerPoint Template</vt:lpstr>
      <vt:lpstr>Establish a Network Workshop</vt:lpstr>
      <vt:lpstr>Today’s Session</vt:lpstr>
      <vt:lpstr>What is the Network Approach?</vt:lpstr>
      <vt:lpstr>The Guide</vt:lpstr>
      <vt:lpstr>The Four Phases of the Network Approach</vt:lpstr>
      <vt:lpstr>Aspects of working together</vt:lpstr>
      <vt:lpstr>The 3 Cs</vt:lpstr>
      <vt:lpstr>Defining collaboration</vt:lpstr>
      <vt:lpstr>Collaboration can be challenging</vt:lpstr>
      <vt:lpstr>Step 1: To collaborate or not?</vt:lpstr>
      <vt:lpstr>Step 2: Establish common ground</vt:lpstr>
      <vt:lpstr>Collaboration activity</vt:lpstr>
      <vt:lpstr>Dissonance</vt:lpstr>
      <vt:lpstr>Consonance</vt:lpstr>
      <vt:lpstr>The challenge</vt:lpstr>
      <vt:lpstr>Step 3: Maintain momentum</vt:lpstr>
      <vt:lpstr>The Network Agreement</vt:lpstr>
      <vt:lpstr>How will our Network operate?</vt:lpstr>
      <vt:lpstr>Next Steps</vt:lpstr>
      <vt:lpstr>PowerPoint Presentation</vt:lpstr>
    </vt:vector>
  </TitlesOfParts>
  <Company>VMIA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a workshop on establishing your network</dc:title>
  <dc:creator>VMIA</dc:creator>
  <cp:keywords>Shared risk, Interagency risk, Phase 2, Build, Establish a network, workshop, slides</cp:keywords>
  <cp:lastModifiedBy>Leigh Miter</cp:lastModifiedBy>
  <cp:revision>89</cp:revision>
  <cp:lastPrinted>2019-03-31T22:39:26Z</cp:lastPrinted>
  <dcterms:created xsi:type="dcterms:W3CDTF">2019-03-20T04:59:45Z</dcterms:created>
  <dcterms:modified xsi:type="dcterms:W3CDTF">2021-12-06T00:00:19Z</dcterms:modified>
</cp:coreProperties>
</file>